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79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19"/>
            <a:ext cx="7772400" cy="1102519"/>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1748116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407184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54781"/>
            <a:ext cx="2057400" cy="329088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154781"/>
            <a:ext cx="6019800" cy="329088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397028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825535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3359776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C7CC1A6-D6A2-41FF-8EC9-BF5D149E7131}" type="datetimeFigureOut">
              <a:rPr lang="fr-FR" smtClean="0"/>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3245371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85725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C7CC1A6-D6A2-41FF-8EC9-BF5D149E7131}" type="datetimeFigureOut">
              <a:rPr lang="fr-FR" smtClean="0"/>
              <a:t>04/01/2021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45692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C7CC1A6-D6A2-41FF-8EC9-BF5D149E7131}" type="datetimeFigureOut">
              <a:rPr lang="fr-FR" smtClean="0"/>
              <a:t>04/01/2021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2411946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C7CC1A6-D6A2-41FF-8EC9-BF5D149E7131}" type="datetimeFigureOut">
              <a:rPr lang="fr-FR" smtClean="0"/>
              <a:t>04/01/2021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399876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871538"/>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C7CC1A6-D6A2-41FF-8EC9-BF5D149E7131}" type="datetimeFigureOut">
              <a:rPr lang="fr-FR" smtClean="0"/>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2032791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C7CC1A6-D6A2-41FF-8EC9-BF5D149E7131}" type="datetimeFigureOut">
              <a:rPr lang="fr-FR" smtClean="0"/>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EE8302-F11C-4F01-8E71-72C47F86DC47}" type="slidenum">
              <a:rPr lang="fr-FR" smtClean="0"/>
              <a:t>‹N°›</a:t>
            </a:fld>
            <a:endParaRPr lang="fr-FR"/>
          </a:p>
        </p:txBody>
      </p:sp>
    </p:spTree>
    <p:extLst>
      <p:ext uri="{BB962C8B-B14F-4D97-AF65-F5344CB8AC3E}">
        <p14:creationId xmlns:p14="http://schemas.microsoft.com/office/powerpoint/2010/main" val="2390142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C7CC1A6-D6A2-41FF-8EC9-BF5D149E7131}" type="datetimeFigureOut">
              <a:rPr lang="fr-FR" smtClean="0"/>
              <a:t>04/01/2021</a:t>
            </a:fld>
            <a:endParaRPr lang="fr-FR"/>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6EE8302-F11C-4F01-8E71-72C47F86DC47}" type="slidenum">
              <a:rPr lang="fr-FR" smtClean="0"/>
              <a:t>‹N°›</a:t>
            </a:fld>
            <a:endParaRPr lang="fr-FR"/>
          </a:p>
        </p:txBody>
      </p:sp>
    </p:spTree>
    <p:extLst>
      <p:ext uri="{BB962C8B-B14F-4D97-AF65-F5344CB8AC3E}">
        <p14:creationId xmlns:p14="http://schemas.microsoft.com/office/powerpoint/2010/main" val="571512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interieur.gouv.fr/Actualites/L-actu-du-Ministere/Attestations-de-deplacement-couvre-feu"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service-public.fr/professionnels-entreprises/vosdroits/F32351"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sports.gouv.fr/accueil-du-site/article/application-des-decisions-sanitaires-pour-le-sport-a-partir-du-15-decembre"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Reprise des activités associatives</a:t>
            </a:r>
            <a:endParaRPr lang="fr-FR" dirty="0"/>
          </a:p>
        </p:txBody>
      </p:sp>
      <p:sp>
        <p:nvSpPr>
          <p:cNvPr id="3" name="Espace réservé du texte 2"/>
          <p:cNvSpPr>
            <a:spLocks noGrp="1"/>
          </p:cNvSpPr>
          <p:nvPr>
            <p:ph type="body" idx="1"/>
          </p:nvPr>
        </p:nvSpPr>
        <p:spPr/>
        <p:txBody>
          <a:bodyPr/>
          <a:lstStyle/>
          <a:p>
            <a:r>
              <a:rPr lang="fr-FR" dirty="0" smtClean="0"/>
              <a:t>À partir du </a:t>
            </a:r>
            <a:r>
              <a:rPr lang="fr-FR" dirty="0" smtClean="0"/>
              <a:t>22 </a:t>
            </a:r>
            <a:r>
              <a:rPr lang="fr-FR" dirty="0" smtClean="0"/>
              <a:t>décembre 2020</a:t>
            </a: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7864" y="272406"/>
            <a:ext cx="2724608" cy="1579264"/>
          </a:xfrm>
          <a:prstGeom prst="rect">
            <a:avLst/>
          </a:prstGeom>
        </p:spPr>
      </p:pic>
    </p:spTree>
    <p:extLst>
      <p:ext uri="{BB962C8B-B14F-4D97-AF65-F5344CB8AC3E}">
        <p14:creationId xmlns:p14="http://schemas.microsoft.com/office/powerpoint/2010/main" val="47494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a:t>
            </a:r>
            <a:r>
              <a:rPr lang="fr-FR" sz="1600" b="1" dirty="0" smtClean="0"/>
              <a:t>décembre 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6" name="ZoneTexte 5"/>
          <p:cNvSpPr txBox="1"/>
          <p:nvPr/>
        </p:nvSpPr>
        <p:spPr>
          <a:xfrm>
            <a:off x="2073828" y="810768"/>
            <a:ext cx="6890660" cy="646331"/>
          </a:xfrm>
          <a:prstGeom prst="rect">
            <a:avLst/>
          </a:prstGeom>
          <a:noFill/>
        </p:spPr>
        <p:txBody>
          <a:bodyPr wrap="square" rtlCol="0">
            <a:spAutoFit/>
          </a:bodyPr>
          <a:lstStyle/>
          <a:p>
            <a:r>
              <a:rPr lang="fr-FR" sz="1200" dirty="0" smtClean="0"/>
              <a:t>Références réglementaires : le décret n°2020-1310 du 29 octobre 2020, modifié par le décret n°2020-1454 du 27 novembre </a:t>
            </a:r>
            <a:r>
              <a:rPr lang="fr-FR" sz="1200" dirty="0" smtClean="0"/>
              <a:t>2020, le </a:t>
            </a:r>
            <a:r>
              <a:rPr lang="fr-FR" sz="1200" dirty="0" smtClean="0"/>
              <a:t>décret n°2020-1582 du 14 décembre </a:t>
            </a:r>
            <a:r>
              <a:rPr lang="fr-FR" sz="1200" dirty="0" smtClean="0"/>
              <a:t>2020 et le </a:t>
            </a:r>
            <a:r>
              <a:rPr lang="fr-FR" sz="1200" dirty="0"/>
              <a:t>décret n° </a:t>
            </a:r>
            <a:r>
              <a:rPr lang="fr-FR" sz="1200" dirty="0" smtClean="0"/>
              <a:t>2020-1643 du </a:t>
            </a:r>
            <a:r>
              <a:rPr lang="fr-FR" sz="1200" dirty="0"/>
              <a:t>22 décembre 2020</a:t>
            </a:r>
            <a:endParaRPr lang="fr-FR" sz="1200" dirty="0"/>
          </a:p>
        </p:txBody>
      </p:sp>
      <p:sp>
        <p:nvSpPr>
          <p:cNvPr id="8" name="ZoneTexte 7"/>
          <p:cNvSpPr txBox="1"/>
          <p:nvPr/>
        </p:nvSpPr>
        <p:spPr>
          <a:xfrm>
            <a:off x="219205" y="1450980"/>
            <a:ext cx="8745284" cy="3416320"/>
          </a:xfrm>
          <a:prstGeom prst="rect">
            <a:avLst/>
          </a:prstGeom>
          <a:noFill/>
        </p:spPr>
        <p:txBody>
          <a:bodyPr wrap="square" rtlCol="0">
            <a:spAutoFit/>
          </a:bodyPr>
          <a:lstStyle/>
          <a:p>
            <a:r>
              <a:rPr lang="fr-FR" sz="1600" b="1" dirty="0" smtClean="0"/>
              <a:t>Principes généraux</a:t>
            </a:r>
          </a:p>
          <a:p>
            <a:endParaRPr lang="fr-FR" sz="1600" b="1" dirty="0" smtClean="0"/>
          </a:p>
          <a:p>
            <a:pPr marL="285750" indent="-285750">
              <a:buFont typeface="Wingdings" panose="05000000000000000000" pitchFamily="2" charset="2"/>
              <a:buChar char="§"/>
            </a:pPr>
            <a:r>
              <a:rPr lang="fr-FR" sz="1400" dirty="0" smtClean="0"/>
              <a:t>Application d’un couvre-feu entre 20h et 6h sur l’ensemble du territoire: aucun déplacement et activité, sauf dérogations justifiées par une </a:t>
            </a:r>
            <a:r>
              <a:rPr lang="fr-FR" sz="1400" dirty="0" smtClean="0">
                <a:hlinkClick r:id="rId3"/>
              </a:rPr>
              <a:t>attestation</a:t>
            </a:r>
            <a:endParaRPr lang="fr-FR" sz="1400" dirty="0" smtClean="0"/>
          </a:p>
          <a:p>
            <a:pPr marL="285750" indent="-285750">
              <a:buFont typeface="Wingdings" panose="05000000000000000000" pitchFamily="2" charset="2"/>
              <a:buChar char="§"/>
            </a:pPr>
            <a:r>
              <a:rPr lang="fr-FR" sz="1400" dirty="0" smtClean="0"/>
              <a:t>Maintien des gestes barrières (lavage des mains, port du masque, respect du mètre de distance)</a:t>
            </a:r>
          </a:p>
          <a:p>
            <a:endParaRPr lang="fr-FR" sz="1400" dirty="0"/>
          </a:p>
          <a:p>
            <a:r>
              <a:rPr lang="fr-FR" sz="1600" b="1" dirty="0" smtClean="0"/>
              <a:t>Raisonnement à suivre pour savoir si une activité est possible ou non</a:t>
            </a:r>
          </a:p>
          <a:p>
            <a:pPr marL="342900" indent="-342900">
              <a:buFont typeface="+mj-lt"/>
              <a:buAutoNum type="arabicPeriod"/>
            </a:pPr>
            <a:r>
              <a:rPr lang="fr-FR" sz="1400" dirty="0" smtClean="0"/>
              <a:t>Vérifier dans quel type de lieu se déroule l’activité et, en particulier, son </a:t>
            </a:r>
            <a:r>
              <a:rPr lang="fr-FR" sz="1400" dirty="0" smtClean="0">
                <a:hlinkClick r:id="rId4"/>
              </a:rPr>
              <a:t>classement</a:t>
            </a:r>
            <a:r>
              <a:rPr lang="fr-FR" sz="1400" dirty="0" smtClean="0"/>
              <a:t> s’il s’agit d’un ERP (établissement recevant du public) et si celui-ci est ouvert au public ou non et pour quelles activités</a:t>
            </a:r>
          </a:p>
          <a:p>
            <a:pPr marL="342900" indent="-342900">
              <a:buFont typeface="+mj-lt"/>
              <a:buAutoNum type="arabicPeriod"/>
            </a:pPr>
            <a:r>
              <a:rPr lang="fr-FR" sz="1400" dirty="0" smtClean="0"/>
              <a:t>Vérifier si l’activité fait éventuellement partie des exceptions citées à l’article 28 du décret du 29 octobre 2020</a:t>
            </a:r>
          </a:p>
          <a:p>
            <a:pPr marL="342900" indent="-342900">
              <a:buFont typeface="+mj-lt"/>
              <a:buAutoNum type="arabicPeriod"/>
            </a:pPr>
            <a:r>
              <a:rPr lang="fr-FR" sz="1400" dirty="0" smtClean="0"/>
              <a:t>Vérifier si le préfet de département et/ou la collectivité où a lieu l’activité ont pris des dispositions supplémentaires par rapport aux restrictions prévues au plan national</a:t>
            </a:r>
          </a:p>
          <a:p>
            <a:pPr marL="342900" indent="-342900">
              <a:buFont typeface="+mj-lt"/>
              <a:buAutoNum type="arabicPeriod"/>
            </a:pPr>
            <a:r>
              <a:rPr lang="fr-FR" sz="1400" dirty="0" smtClean="0"/>
              <a:t>Si l’activité semble possible dans le lieu, prendre connaissance des protocoles sanitaires propres au lieu et à l’activité et vérifier la faisabilité de leur application et mise en œuvre</a:t>
            </a:r>
          </a:p>
          <a:p>
            <a:pPr marL="342900" indent="-342900">
              <a:buFont typeface="+mj-lt"/>
              <a:buAutoNum type="arabicPeriod"/>
            </a:pPr>
            <a:r>
              <a:rPr lang="fr-FR" sz="1400" dirty="0" smtClean="0"/>
              <a:t>Décider de la reprise ou non en fonction des éléments précédents</a:t>
            </a:r>
            <a:endParaRPr lang="fr-FR" sz="1400" dirty="0"/>
          </a:p>
        </p:txBody>
      </p:sp>
    </p:spTree>
    <p:extLst>
      <p:ext uri="{BB962C8B-B14F-4D97-AF65-F5344CB8AC3E}">
        <p14:creationId xmlns:p14="http://schemas.microsoft.com/office/powerpoint/2010/main" val="75523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décembre </a:t>
            </a:r>
            <a:r>
              <a:rPr lang="fr-FR" sz="1600" b="1" dirty="0" smtClean="0"/>
              <a:t>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6" name="ZoneTexte 5"/>
          <p:cNvSpPr txBox="1"/>
          <p:nvPr/>
        </p:nvSpPr>
        <p:spPr>
          <a:xfrm>
            <a:off x="2073828" y="810768"/>
            <a:ext cx="6890660" cy="430887"/>
          </a:xfrm>
          <a:prstGeom prst="rect">
            <a:avLst/>
          </a:prstGeom>
          <a:noFill/>
        </p:spPr>
        <p:txBody>
          <a:bodyPr wrap="square" rtlCol="0">
            <a:spAutoFit/>
          </a:bodyPr>
          <a:lstStyle/>
          <a:p>
            <a:r>
              <a:rPr lang="fr-FR" sz="1100" dirty="0" smtClean="0"/>
              <a:t>Références réglementaires : le décret n°2020-1310 du 29 octobre 2020, modifié par le décret n°2020-1454 du 27 novembre </a:t>
            </a:r>
            <a:r>
              <a:rPr lang="fr-FR" sz="1100" dirty="0" smtClean="0"/>
              <a:t>2020, le </a:t>
            </a:r>
            <a:r>
              <a:rPr lang="fr-FR" sz="1100" dirty="0" smtClean="0"/>
              <a:t>décret n°2020-1582 du 14 décembre </a:t>
            </a:r>
            <a:r>
              <a:rPr lang="fr-FR" sz="1100" dirty="0" smtClean="0"/>
              <a:t>2020 et le décret n°2020-1643 du 22 décembre 2020</a:t>
            </a:r>
            <a:endParaRPr lang="fr-FR" sz="1100" dirty="0"/>
          </a:p>
        </p:txBody>
      </p:sp>
      <p:sp>
        <p:nvSpPr>
          <p:cNvPr id="8" name="ZoneTexte 7"/>
          <p:cNvSpPr txBox="1"/>
          <p:nvPr/>
        </p:nvSpPr>
        <p:spPr>
          <a:xfrm>
            <a:off x="219205" y="1225084"/>
            <a:ext cx="8745284" cy="338554"/>
          </a:xfrm>
          <a:prstGeom prst="rect">
            <a:avLst/>
          </a:prstGeom>
          <a:noFill/>
        </p:spPr>
        <p:txBody>
          <a:bodyPr wrap="square" rtlCol="0">
            <a:spAutoFit/>
          </a:bodyPr>
          <a:lstStyle/>
          <a:p>
            <a:r>
              <a:rPr lang="fr-FR" sz="1600" b="1" dirty="0" smtClean="0"/>
              <a:t>Les ERP: ce qui est ouvert au public, ce qui ne l’est pas </a:t>
            </a:r>
            <a:r>
              <a:rPr lang="fr-FR" sz="1200" b="1" i="1" dirty="0" smtClean="0"/>
              <a:t>(liste non exhaustive)</a:t>
            </a:r>
            <a:endParaRPr lang="fr-FR" sz="1100" i="1" dirty="0"/>
          </a:p>
        </p:txBody>
      </p:sp>
      <p:graphicFrame>
        <p:nvGraphicFramePr>
          <p:cNvPr id="2" name="Tableau 1"/>
          <p:cNvGraphicFramePr>
            <a:graphicFrameLocks noGrp="1"/>
          </p:cNvGraphicFramePr>
          <p:nvPr>
            <p:extLst>
              <p:ext uri="{D42A27DB-BD31-4B8C-83A1-F6EECF244321}">
                <p14:modId xmlns:p14="http://schemas.microsoft.com/office/powerpoint/2010/main" val="931105318"/>
              </p:ext>
            </p:extLst>
          </p:nvPr>
        </p:nvGraphicFramePr>
        <p:xfrm>
          <a:off x="107504" y="1563638"/>
          <a:ext cx="8928992" cy="3535680"/>
        </p:xfrm>
        <a:graphic>
          <a:graphicData uri="http://schemas.openxmlformats.org/drawingml/2006/table">
            <a:tbl>
              <a:tblPr firstRow="1" bandRow="1">
                <a:tableStyleId>{5C22544A-7EE6-4342-B048-85BDC9FD1C3A}</a:tableStyleId>
              </a:tblPr>
              <a:tblGrid>
                <a:gridCol w="792088"/>
                <a:gridCol w="3888432"/>
                <a:gridCol w="4248472"/>
              </a:tblGrid>
              <a:tr h="0">
                <a:tc>
                  <a:txBody>
                    <a:bodyPr/>
                    <a:lstStyle/>
                    <a:p>
                      <a:pPr algn="ctr">
                        <a:spcBef>
                          <a:spcPts val="0"/>
                        </a:spcBef>
                      </a:pPr>
                      <a:r>
                        <a:rPr lang="fr-FR" sz="950" dirty="0" smtClean="0"/>
                        <a:t>Classement</a:t>
                      </a:r>
                      <a:endParaRPr lang="fr-FR" sz="9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50" dirty="0" smtClean="0"/>
                        <a:t>Type d’ERP</a:t>
                      </a:r>
                      <a:endParaRPr lang="fr-FR" sz="950" dirty="0"/>
                    </a:p>
                  </a:txBody>
                  <a:tcPr/>
                </a:tc>
                <a:tc>
                  <a:txBody>
                    <a:bodyPr/>
                    <a:lstStyle/>
                    <a:p>
                      <a:pPr>
                        <a:spcBef>
                          <a:spcPts val="0"/>
                        </a:spcBef>
                      </a:pPr>
                      <a:r>
                        <a:rPr lang="fr-FR" sz="950" dirty="0" smtClean="0"/>
                        <a:t>Ouvert au public ou non</a:t>
                      </a:r>
                      <a:endParaRPr lang="fr-FR" sz="950" dirty="0"/>
                    </a:p>
                  </a:txBody>
                  <a:tcPr/>
                </a:tc>
              </a:tr>
              <a:tr h="0">
                <a:tc>
                  <a:txBody>
                    <a:bodyPr/>
                    <a:lstStyle/>
                    <a:p>
                      <a:pPr algn="ctr">
                        <a:spcBef>
                          <a:spcPts val="0"/>
                        </a:spcBef>
                      </a:pPr>
                      <a:r>
                        <a:rPr lang="fr-FR" sz="950" dirty="0" smtClean="0"/>
                        <a:t>ERP</a:t>
                      </a:r>
                      <a:r>
                        <a:rPr lang="fr-FR" sz="950" baseline="0" dirty="0" smtClean="0"/>
                        <a:t> L</a:t>
                      </a:r>
                      <a:endParaRPr lang="fr-FR" sz="950" dirty="0"/>
                    </a:p>
                  </a:txBody>
                  <a:tcPr/>
                </a:tc>
                <a:tc>
                  <a:txBody>
                    <a:bodyPr/>
                    <a:lstStyle/>
                    <a:p>
                      <a:pPr>
                        <a:spcBef>
                          <a:spcPts val="0"/>
                        </a:spcBef>
                      </a:pPr>
                      <a:r>
                        <a:rPr lang="fr-FR" sz="950" dirty="0" smtClean="0"/>
                        <a:t>Salle d'audition, de conférence, multimédia</a:t>
                      </a:r>
                    </a:p>
                    <a:p>
                      <a:pPr>
                        <a:spcBef>
                          <a:spcPts val="0"/>
                        </a:spcBef>
                      </a:pPr>
                      <a:r>
                        <a:rPr lang="fr-FR" sz="950" dirty="0" smtClean="0"/>
                        <a:t>Salle de réunion, de quartier, réservée aux associations</a:t>
                      </a:r>
                    </a:p>
                    <a:p>
                      <a:pPr>
                        <a:spcBef>
                          <a:spcPts val="0"/>
                        </a:spcBef>
                      </a:pPr>
                      <a:r>
                        <a:rPr lang="fr-FR" sz="950" dirty="0" smtClean="0"/>
                        <a:t>Salle de spectacle (y compris cirque non forain) ou de cabaret</a:t>
                      </a:r>
                    </a:p>
                    <a:p>
                      <a:pPr>
                        <a:spcBef>
                          <a:spcPts val="0"/>
                        </a:spcBef>
                      </a:pPr>
                      <a:r>
                        <a:rPr lang="fr-FR" sz="950" dirty="0" smtClean="0"/>
                        <a:t>Salle de projection, multimédia</a:t>
                      </a:r>
                    </a:p>
                    <a:p>
                      <a:pPr>
                        <a:spcBef>
                          <a:spcPts val="0"/>
                        </a:spcBef>
                      </a:pPr>
                      <a:r>
                        <a:rPr lang="fr-FR" sz="950" dirty="0" smtClean="0"/>
                        <a:t>Salle polyvalente à dominante sportive de plus de 1 200 m² ou d'une hauteur sous plafond de moins de 6,5m</a:t>
                      </a:r>
                      <a:endParaRPr lang="fr-FR" sz="950" dirty="0"/>
                    </a:p>
                  </a:txBody>
                  <a:tcPr/>
                </a:tc>
                <a:tc>
                  <a:txBody>
                    <a:bodyPr/>
                    <a:lstStyle/>
                    <a:p>
                      <a:pPr>
                        <a:spcBef>
                          <a:spcPts val="0"/>
                        </a:spcBef>
                      </a:pPr>
                      <a:r>
                        <a:rPr lang="fr-FR" sz="950" dirty="0" smtClean="0"/>
                        <a:t>Fermé au public sauf pour : </a:t>
                      </a:r>
                    </a:p>
                    <a:p>
                      <a:pPr>
                        <a:spcBef>
                          <a:spcPts val="0"/>
                        </a:spcBef>
                      </a:pPr>
                      <a:r>
                        <a:rPr lang="fr-FR" sz="950" dirty="0" smtClean="0"/>
                        <a:t>les salles d'audience des juridictions ,</a:t>
                      </a:r>
                      <a:r>
                        <a:rPr lang="fr-FR" sz="950" baseline="0" dirty="0" smtClean="0"/>
                        <a:t> </a:t>
                      </a:r>
                      <a:r>
                        <a:rPr lang="fr-FR" sz="950" dirty="0" smtClean="0"/>
                        <a:t>les salles de vente,</a:t>
                      </a:r>
                      <a:r>
                        <a:rPr lang="fr-FR" sz="950" baseline="0" dirty="0" smtClean="0"/>
                        <a:t> </a:t>
                      </a:r>
                      <a:r>
                        <a:rPr lang="fr-FR" sz="950" dirty="0" smtClean="0"/>
                        <a:t>les crématoriums et les chambres funéraires,</a:t>
                      </a:r>
                      <a:r>
                        <a:rPr lang="fr-FR" sz="950" baseline="0" dirty="0" smtClean="0"/>
                        <a:t> </a:t>
                      </a:r>
                      <a:r>
                        <a:rPr lang="fr-FR" sz="950" dirty="0" smtClean="0"/>
                        <a:t>l'activité des artistes professionnels,</a:t>
                      </a:r>
                      <a:r>
                        <a:rPr lang="fr-FR" sz="950" baseline="0" dirty="0" smtClean="0"/>
                        <a:t> </a:t>
                      </a:r>
                      <a:r>
                        <a:rPr lang="fr-FR" sz="950" dirty="0" smtClean="0"/>
                        <a:t>les groupes scolaires et </a:t>
                      </a:r>
                      <a:r>
                        <a:rPr lang="fr-FR" sz="950" dirty="0" smtClean="0"/>
                        <a:t>périscolaires</a:t>
                      </a:r>
                      <a:r>
                        <a:rPr lang="fr-FR" sz="950" baseline="0" dirty="0" smtClean="0"/>
                        <a:t> </a:t>
                      </a:r>
                      <a:r>
                        <a:rPr lang="fr-FR" sz="950" b="1" u="sng" strike="noStrike" spc="-1" dirty="0" smtClean="0">
                          <a:solidFill>
                            <a:srgbClr val="000000"/>
                          </a:solidFill>
                          <a:uFillTx/>
                          <a:latin typeface="+mn-lt"/>
                        </a:rPr>
                        <a:t>et les activités encadrées à destination exclusive des personnes mineures</a:t>
                      </a:r>
                      <a:r>
                        <a:rPr lang="fr-FR" sz="950" dirty="0" smtClean="0"/>
                        <a:t> </a:t>
                      </a:r>
                      <a:r>
                        <a:rPr lang="fr-FR" sz="950" dirty="0" smtClean="0"/>
                        <a:t>uniquement dans les salles à usage multiple ,</a:t>
                      </a:r>
                      <a:r>
                        <a:rPr lang="fr-FR" sz="950" baseline="0" dirty="0" smtClean="0"/>
                        <a:t> </a:t>
                      </a:r>
                      <a:r>
                        <a:rPr lang="fr-FR" sz="950" dirty="0" smtClean="0"/>
                        <a:t>la formation continue ou professionnelle, ou des entraînements nécessaires pour le maintien des compétences professionnelles, uniquement dans les salles à usage multiple</a:t>
                      </a:r>
                      <a:endParaRPr lang="fr-FR" sz="950" dirty="0"/>
                    </a:p>
                  </a:txBody>
                  <a:tcPr/>
                </a:tc>
              </a:tr>
              <a:tr h="0">
                <a:tc>
                  <a:txBody>
                    <a:bodyPr/>
                    <a:lstStyle/>
                    <a:p>
                      <a:pPr algn="ctr">
                        <a:spcBef>
                          <a:spcPts val="0"/>
                        </a:spcBef>
                      </a:pPr>
                      <a:r>
                        <a:rPr lang="fr-FR" sz="950" dirty="0" smtClean="0"/>
                        <a:t>ERP P</a:t>
                      </a:r>
                      <a:endParaRPr lang="fr-FR" sz="950" dirty="0"/>
                    </a:p>
                  </a:txBody>
                  <a:tcPr/>
                </a:tc>
                <a:tc>
                  <a:txBody>
                    <a:bodyPr/>
                    <a:lstStyle/>
                    <a:p>
                      <a:pPr>
                        <a:spcBef>
                          <a:spcPts val="0"/>
                        </a:spcBef>
                      </a:pPr>
                      <a:r>
                        <a:rPr lang="fr-FR" sz="950" dirty="0" smtClean="0"/>
                        <a:t>Salles de danse et salle de jeux</a:t>
                      </a:r>
                      <a:endParaRPr lang="fr-FR" sz="950" dirty="0"/>
                    </a:p>
                  </a:txBody>
                  <a:tcPr/>
                </a:tc>
                <a:tc>
                  <a:txBody>
                    <a:bodyPr/>
                    <a:lstStyle/>
                    <a:p>
                      <a:pPr>
                        <a:spcBef>
                          <a:spcPts val="0"/>
                        </a:spcBef>
                      </a:pPr>
                      <a:r>
                        <a:rPr lang="fr-FR" sz="950" dirty="0" smtClean="0"/>
                        <a:t>Fermé au public</a:t>
                      </a:r>
                      <a:endParaRPr lang="fr-FR" sz="950" dirty="0"/>
                    </a:p>
                  </a:txBody>
                  <a:tcPr/>
                </a:tc>
              </a:tr>
              <a:tr h="0">
                <a:tc>
                  <a:txBody>
                    <a:bodyPr/>
                    <a:lstStyle/>
                    <a:p>
                      <a:pPr algn="ctr">
                        <a:spcBef>
                          <a:spcPts val="0"/>
                        </a:spcBef>
                      </a:pPr>
                      <a:r>
                        <a:rPr lang="fr-FR" sz="950" dirty="0" smtClean="0"/>
                        <a:t>ERP R</a:t>
                      </a:r>
                      <a:endParaRPr lang="fr-FR" sz="950" dirty="0"/>
                    </a:p>
                  </a:txBody>
                  <a:tcPr/>
                </a:tc>
                <a:tc>
                  <a:txBody>
                    <a:bodyPr/>
                    <a:lstStyle/>
                    <a:p>
                      <a:pPr>
                        <a:spcBef>
                          <a:spcPts val="0"/>
                        </a:spcBef>
                      </a:pPr>
                      <a:r>
                        <a:rPr lang="fr-FR" sz="950" dirty="0" smtClean="0"/>
                        <a:t>Établissement d'enseignement et de formation</a:t>
                      </a:r>
                    </a:p>
                    <a:p>
                      <a:pPr>
                        <a:spcBef>
                          <a:spcPts val="0"/>
                        </a:spcBef>
                      </a:pPr>
                      <a:r>
                        <a:rPr lang="fr-FR" sz="950" dirty="0" smtClean="0"/>
                        <a:t>Internat des établissements de l'enseignement primaire et secondaire</a:t>
                      </a:r>
                    </a:p>
                    <a:p>
                      <a:pPr>
                        <a:spcBef>
                          <a:spcPts val="0"/>
                        </a:spcBef>
                      </a:pPr>
                      <a:r>
                        <a:rPr lang="fr-FR" sz="950" dirty="0" smtClean="0"/>
                        <a:t>Centre de vacance et centre de loisirs (sans hébergement)</a:t>
                      </a:r>
                    </a:p>
                    <a:p>
                      <a:pPr>
                        <a:spcBef>
                          <a:spcPts val="0"/>
                        </a:spcBef>
                      </a:pPr>
                      <a:r>
                        <a:rPr lang="fr-FR" sz="950" dirty="0" smtClean="0"/>
                        <a:t>Crèche, école maternelle, halte-garderie, jardin d'enfants</a:t>
                      </a:r>
                      <a:endParaRPr lang="fr-FR" sz="950" dirty="0"/>
                    </a:p>
                  </a:txBody>
                  <a:tcPr/>
                </a:tc>
                <a:tc>
                  <a:txBody>
                    <a:bodyPr/>
                    <a:lstStyle/>
                    <a:p>
                      <a:pPr>
                        <a:spcBef>
                          <a:spcPts val="0"/>
                        </a:spcBef>
                      </a:pPr>
                      <a:r>
                        <a:rPr lang="fr-FR" sz="950" dirty="0" smtClean="0"/>
                        <a:t>Ouvert</a:t>
                      </a:r>
                      <a:r>
                        <a:rPr lang="fr-FR" sz="950" baseline="0" dirty="0" smtClean="0"/>
                        <a:t> au public sauf entre 20h et 6h et seulement pour les mineurs, élèves, les stagiaires  et candidats en formation professionnelle et les professionnels</a:t>
                      </a:r>
                    </a:p>
                    <a:p>
                      <a:pPr>
                        <a:spcBef>
                          <a:spcPts val="0"/>
                        </a:spcBef>
                      </a:pPr>
                      <a:r>
                        <a:rPr lang="fr-FR" sz="950" baseline="0" dirty="0" smtClean="0"/>
                        <a:t>Sauf pour l’art lyrique</a:t>
                      </a:r>
                      <a:endParaRPr lang="fr-FR" sz="950" dirty="0"/>
                    </a:p>
                  </a:txBody>
                  <a:tcPr/>
                </a:tc>
              </a:tr>
              <a:tr h="0">
                <a:tc>
                  <a:txBody>
                    <a:bodyPr/>
                    <a:lstStyle/>
                    <a:p>
                      <a:pPr algn="ctr">
                        <a:spcBef>
                          <a:spcPts val="0"/>
                        </a:spcBef>
                      </a:pPr>
                      <a:r>
                        <a:rPr lang="fr-FR" sz="950" dirty="0" smtClean="0"/>
                        <a:t>ERP S</a:t>
                      </a:r>
                      <a:endParaRPr lang="fr-FR" sz="950" dirty="0"/>
                    </a:p>
                  </a:txBody>
                  <a:tcPr/>
                </a:tc>
                <a:tc>
                  <a:txBody>
                    <a:bodyPr/>
                    <a:lstStyle/>
                    <a:p>
                      <a:pPr>
                        <a:spcBef>
                          <a:spcPts val="0"/>
                        </a:spcBef>
                      </a:pPr>
                      <a:r>
                        <a:rPr lang="fr-FR" sz="950" dirty="0" smtClean="0"/>
                        <a:t>Bibliothèque et centre de documentation</a:t>
                      </a:r>
                      <a:endParaRPr lang="fr-FR" sz="950" dirty="0"/>
                    </a:p>
                  </a:txBody>
                  <a:tcPr/>
                </a:tc>
                <a:tc>
                  <a:txBody>
                    <a:bodyPr/>
                    <a:lstStyle/>
                    <a:p>
                      <a:pPr>
                        <a:spcBef>
                          <a:spcPts val="0"/>
                        </a:spcBef>
                      </a:pPr>
                      <a:r>
                        <a:rPr lang="fr-FR" sz="950" dirty="0" smtClean="0"/>
                        <a:t>Ouvert au public sauf</a:t>
                      </a:r>
                      <a:r>
                        <a:rPr lang="fr-FR" sz="950" baseline="0" dirty="0" smtClean="0"/>
                        <a:t> entre 20h et 6h</a:t>
                      </a:r>
                      <a:endParaRPr lang="fr-FR" sz="950" dirty="0"/>
                    </a:p>
                  </a:txBody>
                  <a:tcPr/>
                </a:tc>
              </a:tr>
              <a:tr h="0">
                <a:tc>
                  <a:txBody>
                    <a:bodyPr/>
                    <a:lstStyle/>
                    <a:p>
                      <a:pPr algn="ctr">
                        <a:spcBef>
                          <a:spcPts val="0"/>
                        </a:spcBef>
                      </a:pPr>
                      <a:r>
                        <a:rPr lang="fr-FR" sz="950" dirty="0" smtClean="0"/>
                        <a:t>ERP X</a:t>
                      </a:r>
                      <a:endParaRPr lang="fr-FR" sz="950" dirty="0"/>
                    </a:p>
                  </a:txBody>
                  <a:tcPr/>
                </a:tc>
                <a:tc>
                  <a:txBody>
                    <a:bodyPr/>
                    <a:lstStyle/>
                    <a:p>
                      <a:pPr>
                        <a:spcBef>
                          <a:spcPts val="0"/>
                        </a:spcBef>
                      </a:pPr>
                      <a:r>
                        <a:rPr lang="fr-FR" sz="950" dirty="0" smtClean="0"/>
                        <a:t>Établissement sportif clos et couvert, salle omnisports, patinoire, manège, piscine couverte, transformable ou mixte</a:t>
                      </a:r>
                    </a:p>
                    <a:p>
                      <a:pPr>
                        <a:spcBef>
                          <a:spcPts val="0"/>
                        </a:spcBef>
                      </a:pPr>
                      <a:r>
                        <a:rPr lang="fr-FR" sz="950" dirty="0" smtClean="0"/>
                        <a:t>Salle polyvalente sportive de moins de 1 200 m² ou d'une hauteur sous plafond de plus de 6,5m</a:t>
                      </a:r>
                      <a:endParaRPr lang="fr-FR" sz="950" dirty="0"/>
                    </a:p>
                  </a:txBody>
                  <a:tcPr/>
                </a:tc>
                <a:tc>
                  <a:txBody>
                    <a:bodyPr/>
                    <a:lstStyle/>
                    <a:p>
                      <a:pPr>
                        <a:spcBef>
                          <a:spcPts val="0"/>
                        </a:spcBef>
                      </a:pPr>
                      <a:r>
                        <a:rPr lang="fr-FR" sz="950" dirty="0" smtClean="0"/>
                        <a:t>Ouvert uniquement pour les sportifs professionnels, les mineurs</a:t>
                      </a:r>
                      <a:r>
                        <a:rPr lang="fr-FR" sz="950" baseline="0" dirty="0" smtClean="0"/>
                        <a:t> en activités encadrées, </a:t>
                      </a:r>
                      <a:r>
                        <a:rPr lang="fr-FR" sz="950" dirty="0" smtClean="0"/>
                        <a:t>les groupes scolaires et périscolaire, les formations universitaires ou professionnelles</a:t>
                      </a:r>
                      <a:r>
                        <a:rPr lang="fr-FR" sz="950" baseline="0" dirty="0" smtClean="0"/>
                        <a:t> , les personnes en situation de handicap ou ayant une prescription médicale – vestiaires ouverts</a:t>
                      </a:r>
                      <a:endParaRPr lang="fr-FR" sz="950" dirty="0"/>
                    </a:p>
                  </a:txBody>
                  <a:tcPr/>
                </a:tc>
              </a:tr>
              <a:tr h="0">
                <a:tc>
                  <a:txBody>
                    <a:bodyPr/>
                    <a:lstStyle/>
                    <a:p>
                      <a:pPr algn="ctr">
                        <a:spcBef>
                          <a:spcPts val="0"/>
                        </a:spcBef>
                      </a:pPr>
                      <a:r>
                        <a:rPr lang="fr-FR" sz="950" dirty="0" smtClean="0"/>
                        <a:t>ERP PA</a:t>
                      </a:r>
                      <a:endParaRPr lang="fr-FR" sz="950" dirty="0"/>
                    </a:p>
                  </a:txBody>
                  <a:tcPr/>
                </a:tc>
                <a:tc>
                  <a:txBody>
                    <a:bodyPr/>
                    <a:lstStyle/>
                    <a:p>
                      <a:pPr>
                        <a:spcBef>
                          <a:spcPts val="0"/>
                        </a:spcBef>
                      </a:pPr>
                      <a:r>
                        <a:rPr lang="fr-FR" sz="950" dirty="0" smtClean="0"/>
                        <a:t>Établissement de plein air</a:t>
                      </a:r>
                      <a:endParaRPr lang="fr-FR" sz="950" dirty="0"/>
                    </a:p>
                  </a:txBody>
                  <a:tcPr/>
                </a:tc>
                <a:tc>
                  <a:txBody>
                    <a:bodyPr/>
                    <a:lstStyle/>
                    <a:p>
                      <a:pPr>
                        <a:spcBef>
                          <a:spcPts val="0"/>
                        </a:spcBef>
                      </a:pPr>
                      <a:r>
                        <a:rPr lang="fr-FR" sz="950" dirty="0" smtClean="0"/>
                        <a:t>Ouvert au public pour les activités physiques et sportives, sauf sports collectifs et sports de combat – vestiaires</a:t>
                      </a:r>
                      <a:r>
                        <a:rPr lang="fr-FR" sz="950" baseline="0" dirty="0" smtClean="0"/>
                        <a:t> fermés</a:t>
                      </a:r>
                      <a:endParaRPr lang="fr-FR" sz="950" dirty="0"/>
                    </a:p>
                  </a:txBody>
                  <a:tcPr/>
                </a:tc>
              </a:tr>
            </a:tbl>
          </a:graphicData>
        </a:graphic>
      </p:graphicFrame>
    </p:spTree>
    <p:extLst>
      <p:ext uri="{BB962C8B-B14F-4D97-AF65-F5344CB8AC3E}">
        <p14:creationId xmlns:p14="http://schemas.microsoft.com/office/powerpoint/2010/main" val="2671076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a:t>
            </a:r>
            <a:r>
              <a:rPr lang="fr-FR" sz="1600" b="1" dirty="0" smtClean="0"/>
              <a:t>décembre 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8" name="ZoneTexte 7"/>
          <p:cNvSpPr txBox="1"/>
          <p:nvPr/>
        </p:nvSpPr>
        <p:spPr>
          <a:xfrm>
            <a:off x="219204" y="1466369"/>
            <a:ext cx="8745284" cy="338554"/>
          </a:xfrm>
          <a:prstGeom prst="rect">
            <a:avLst/>
          </a:prstGeom>
          <a:noFill/>
        </p:spPr>
        <p:txBody>
          <a:bodyPr wrap="square" rtlCol="0">
            <a:spAutoFit/>
          </a:bodyPr>
          <a:lstStyle/>
          <a:p>
            <a:r>
              <a:rPr lang="fr-FR" sz="1600" b="1" dirty="0" smtClean="0"/>
              <a:t>Les activités dérogatoires qui peuvent être autorisées quel que soit l’ERP </a:t>
            </a:r>
            <a:r>
              <a:rPr lang="fr-FR" sz="1200" b="1" dirty="0" smtClean="0"/>
              <a:t>(art. 28 du décret du 29 octobre 2020)</a:t>
            </a:r>
            <a:endParaRPr lang="fr-FR" sz="1100" i="1" dirty="0"/>
          </a:p>
        </p:txBody>
      </p:sp>
      <p:sp>
        <p:nvSpPr>
          <p:cNvPr id="3" name="ZoneTexte 2"/>
          <p:cNvSpPr txBox="1"/>
          <p:nvPr/>
        </p:nvSpPr>
        <p:spPr>
          <a:xfrm>
            <a:off x="236175" y="1995686"/>
            <a:ext cx="8529259" cy="2308324"/>
          </a:xfrm>
          <a:prstGeom prst="rect">
            <a:avLst/>
          </a:prstGeom>
          <a:noFill/>
        </p:spPr>
        <p:txBody>
          <a:bodyPr wrap="square" numCol="1" rtlCol="0">
            <a:spAutoFit/>
          </a:bodyPr>
          <a:lstStyle/>
          <a:p>
            <a:pPr marL="171450" indent="-171450">
              <a:buFontTx/>
              <a:buChar char="-"/>
            </a:pPr>
            <a:r>
              <a:rPr lang="fr-FR" sz="1200" dirty="0" smtClean="0"/>
              <a:t>l'organisation d'épreuves de concours ou d'examens</a:t>
            </a:r>
          </a:p>
          <a:p>
            <a:pPr marL="171450" indent="-171450">
              <a:buFontTx/>
              <a:buChar char="-"/>
            </a:pPr>
            <a:r>
              <a:rPr lang="fr-FR" sz="1200" dirty="0" smtClean="0"/>
              <a:t>l'accueil d'enfants scolarisés et de ceux bénéficiant d'un mode d'accueil en application de l'article L. 227-4 du code de l'action sociale et des familles </a:t>
            </a:r>
          </a:p>
          <a:p>
            <a:pPr marL="171450" indent="-171450">
              <a:buFontTx/>
              <a:buChar char="-"/>
            </a:pPr>
            <a:r>
              <a:rPr lang="fr-FR" sz="1200" dirty="0" smtClean="0"/>
              <a:t>l'activité des services de rencontre prévus à l'article D. 216-1 du code de l'action sociale et des familles ainsi que des services de médiation familiale</a:t>
            </a:r>
          </a:p>
          <a:p>
            <a:pPr marL="171450" indent="-171450">
              <a:buFontTx/>
              <a:buChar char="-"/>
            </a:pPr>
            <a:r>
              <a:rPr lang="fr-FR" sz="1200" dirty="0" smtClean="0"/>
              <a:t>l'organisation d'activités de soutien à la parentalité relevant notamment des dispositifs suivants : lieux d'accueil enfants parents, contrats locaux d'accompagnement scolaire et réseaux d'écoute, d'appui et d'accompagnement des parents</a:t>
            </a:r>
          </a:p>
          <a:p>
            <a:pPr marL="171450" indent="-171450">
              <a:buFontTx/>
              <a:buChar char="-"/>
            </a:pPr>
            <a:r>
              <a:rPr lang="fr-FR" sz="1200" dirty="0" smtClean="0"/>
              <a:t>l'activité des établissements d'information, de consultation et de conseil conjugal mentionnés à l'article R. 2311-1 du code de la santé publique </a:t>
            </a:r>
          </a:p>
          <a:p>
            <a:pPr marL="171450" indent="-171450">
              <a:buFontTx/>
              <a:buChar char="-"/>
            </a:pPr>
            <a:r>
              <a:rPr lang="fr-FR" sz="1200" dirty="0" smtClean="0"/>
              <a:t>les assemblées délibérantes des collectivités et leurs groupements, et les réunions des personnes morales ayant un caractère obligatoire</a:t>
            </a:r>
          </a:p>
          <a:p>
            <a:pPr marL="171450" indent="-171450">
              <a:buFontTx/>
              <a:buChar char="-"/>
            </a:pPr>
            <a:r>
              <a:rPr lang="fr-FR" sz="1200" dirty="0" smtClean="0"/>
              <a:t>l'accueil des populations vulnérables et les activités en direction des publics en situation de précarité</a:t>
            </a:r>
          </a:p>
        </p:txBody>
      </p:sp>
      <p:sp>
        <p:nvSpPr>
          <p:cNvPr id="7" name="ZoneTexte 6"/>
          <p:cNvSpPr txBox="1"/>
          <p:nvPr/>
        </p:nvSpPr>
        <p:spPr>
          <a:xfrm>
            <a:off x="2073828" y="810768"/>
            <a:ext cx="6890660" cy="430887"/>
          </a:xfrm>
          <a:prstGeom prst="rect">
            <a:avLst/>
          </a:prstGeom>
          <a:noFill/>
        </p:spPr>
        <p:txBody>
          <a:bodyPr wrap="square" rtlCol="0">
            <a:spAutoFit/>
          </a:bodyPr>
          <a:lstStyle/>
          <a:p>
            <a:r>
              <a:rPr lang="fr-FR" sz="1100" dirty="0" smtClean="0"/>
              <a:t>Références réglementaires : le décret n°2020-1310 du 29 octobre 2020, modifié par le décret n°2020-1454 du 27 novembre </a:t>
            </a:r>
            <a:r>
              <a:rPr lang="fr-FR" sz="1100" dirty="0" smtClean="0"/>
              <a:t>2020, le </a:t>
            </a:r>
            <a:r>
              <a:rPr lang="fr-FR" sz="1100" dirty="0" smtClean="0"/>
              <a:t>décret n°2020-1582 du 14 décembre </a:t>
            </a:r>
            <a:r>
              <a:rPr lang="fr-FR" sz="1100" dirty="0" smtClean="0"/>
              <a:t>2020 et le décret n°2020-1643 du 22 décembre 2020</a:t>
            </a:r>
            <a:endParaRPr lang="fr-FR" sz="1100" dirty="0"/>
          </a:p>
        </p:txBody>
      </p:sp>
    </p:spTree>
    <p:extLst>
      <p:ext uri="{BB962C8B-B14F-4D97-AF65-F5344CB8AC3E}">
        <p14:creationId xmlns:p14="http://schemas.microsoft.com/office/powerpoint/2010/main" val="2187669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a:t>
            </a:r>
            <a:r>
              <a:rPr lang="fr-FR" sz="1600" b="1" dirty="0" smtClean="0"/>
              <a:t>décembre 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8" name="ZoneTexte 7"/>
          <p:cNvSpPr txBox="1"/>
          <p:nvPr/>
        </p:nvSpPr>
        <p:spPr>
          <a:xfrm>
            <a:off x="219204" y="1466369"/>
            <a:ext cx="8745284" cy="338554"/>
          </a:xfrm>
          <a:prstGeom prst="rect">
            <a:avLst/>
          </a:prstGeom>
          <a:noFill/>
        </p:spPr>
        <p:txBody>
          <a:bodyPr wrap="square" rtlCol="0">
            <a:spAutoFit/>
          </a:bodyPr>
          <a:lstStyle/>
          <a:p>
            <a:r>
              <a:rPr lang="fr-FR" sz="1600" b="1" dirty="0" smtClean="0"/>
              <a:t>Conséquences, à titre d’exemple</a:t>
            </a:r>
            <a:endParaRPr lang="fr-FR" sz="1100" i="1" dirty="0"/>
          </a:p>
        </p:txBody>
      </p:sp>
      <p:sp>
        <p:nvSpPr>
          <p:cNvPr id="3" name="ZoneTexte 2"/>
          <p:cNvSpPr txBox="1"/>
          <p:nvPr/>
        </p:nvSpPr>
        <p:spPr>
          <a:xfrm>
            <a:off x="236175" y="1871672"/>
            <a:ext cx="8529259" cy="276999"/>
          </a:xfrm>
          <a:prstGeom prst="rect">
            <a:avLst/>
          </a:prstGeom>
          <a:noFill/>
        </p:spPr>
        <p:txBody>
          <a:bodyPr wrap="square" numCol="1" rtlCol="0">
            <a:spAutoFit/>
          </a:bodyPr>
          <a:lstStyle/>
          <a:p>
            <a:r>
              <a:rPr lang="fr-FR" sz="1200" b="1" dirty="0" smtClean="0"/>
              <a:t>1 - Activités sportives (voir détails sur le </a:t>
            </a:r>
            <a:r>
              <a:rPr lang="fr-FR" sz="1200" b="1" dirty="0" smtClean="0">
                <a:hlinkClick r:id="rId3"/>
              </a:rPr>
              <a:t>site</a:t>
            </a:r>
            <a:r>
              <a:rPr lang="fr-FR" sz="1200" b="1" dirty="0" smtClean="0"/>
              <a:t> du ministère des sports)</a:t>
            </a:r>
          </a:p>
        </p:txBody>
      </p:sp>
      <p:graphicFrame>
        <p:nvGraphicFramePr>
          <p:cNvPr id="2" name="Tableau 1"/>
          <p:cNvGraphicFramePr>
            <a:graphicFrameLocks noGrp="1"/>
          </p:cNvGraphicFramePr>
          <p:nvPr>
            <p:extLst>
              <p:ext uri="{D42A27DB-BD31-4B8C-83A1-F6EECF244321}">
                <p14:modId xmlns:p14="http://schemas.microsoft.com/office/powerpoint/2010/main" val="1141594503"/>
              </p:ext>
            </p:extLst>
          </p:nvPr>
        </p:nvGraphicFramePr>
        <p:xfrm>
          <a:off x="307370" y="2207285"/>
          <a:ext cx="8568952" cy="2600480"/>
        </p:xfrm>
        <a:graphic>
          <a:graphicData uri="http://schemas.openxmlformats.org/drawingml/2006/table">
            <a:tbl>
              <a:tblPr firstRow="1" bandRow="1">
                <a:tableStyleId>{5C22544A-7EE6-4342-B048-85BDC9FD1C3A}</a:tableStyleId>
              </a:tblPr>
              <a:tblGrid>
                <a:gridCol w="6048672"/>
                <a:gridCol w="2520280"/>
              </a:tblGrid>
              <a:tr h="366389">
                <a:tc>
                  <a:txBody>
                    <a:bodyPr/>
                    <a:lstStyle/>
                    <a:p>
                      <a:r>
                        <a:rPr lang="fr-FR" sz="1100" dirty="0" smtClean="0"/>
                        <a:t>Possible</a:t>
                      </a:r>
                      <a:endParaRPr lang="fr-FR" sz="1100" dirty="0"/>
                    </a:p>
                  </a:txBody>
                  <a:tcPr/>
                </a:tc>
                <a:tc>
                  <a:txBody>
                    <a:bodyPr/>
                    <a:lstStyle/>
                    <a:p>
                      <a:r>
                        <a:rPr lang="fr-FR" sz="1100" dirty="0" smtClean="0"/>
                        <a:t>Pas possible</a:t>
                      </a:r>
                      <a:endParaRPr lang="fr-FR" sz="1100" dirty="0"/>
                    </a:p>
                  </a:txBody>
                  <a:tcPr/>
                </a:tc>
              </a:tr>
              <a:tr h="1136811">
                <a:tc>
                  <a:txBody>
                    <a:bodyPr/>
                    <a:lstStyle/>
                    <a:p>
                      <a:r>
                        <a:rPr lang="fr-FR" sz="1100" dirty="0" smtClean="0"/>
                        <a:t>Si organisées dans ERP type X (établissement sportif clos) ou PA (plein air) :</a:t>
                      </a:r>
                    </a:p>
                    <a:p>
                      <a:r>
                        <a:rPr lang="fr-FR" sz="1100" dirty="0" smtClean="0"/>
                        <a:t>Uniquement pour : les sportifs professionnels, les mineurs, les groupes scolaires et périscolaire, les formations universitaires ou professionnelles, les personnes détenant une prescription médicale.</a:t>
                      </a:r>
                    </a:p>
                    <a:p>
                      <a:endParaRPr lang="fr-FR" sz="1100" dirty="0" smtClean="0"/>
                    </a:p>
                    <a:p>
                      <a:r>
                        <a:rPr lang="fr-FR" sz="1100" dirty="0" smtClean="0"/>
                        <a:t>Distance de 2 mètres (sauf pour sportifs professionnels et de haut  niveau si l’activité ne le permet pas). Port du masque pour les plus de 11 ans, sauf pour la pratique d’activités sportive. Vestiaires ouverts</a:t>
                      </a:r>
                      <a:endParaRPr lang="fr-FR" sz="1100" dirty="0"/>
                    </a:p>
                  </a:txBody>
                  <a:tcPr/>
                </a:tc>
                <a:tc>
                  <a:txBody>
                    <a:bodyPr/>
                    <a:lstStyle/>
                    <a:p>
                      <a:r>
                        <a:rPr lang="fr-FR" sz="1100" dirty="0" smtClean="0"/>
                        <a:t>La pratique des personnes majeures en établissements sportifs clos reste interdite</a:t>
                      </a:r>
                    </a:p>
                    <a:p>
                      <a:endParaRPr lang="fr-FR" sz="1100" dirty="0"/>
                    </a:p>
                  </a:txBody>
                  <a:tcPr/>
                </a:tc>
              </a:tr>
              <a:tr h="366389">
                <a:tc>
                  <a:txBody>
                    <a:bodyPr/>
                    <a:lstStyle/>
                    <a:p>
                      <a:r>
                        <a:rPr lang="fr-FR" sz="1100" dirty="0" smtClean="0"/>
                        <a:t>Si organisées dans ERP PA (plein air) :</a:t>
                      </a:r>
                    </a:p>
                    <a:p>
                      <a:r>
                        <a:rPr lang="fr-FR" sz="1100" dirty="0" smtClean="0"/>
                        <a:t>Possible pour les activités physiques, y compris pour les personnes majeures</a:t>
                      </a:r>
                    </a:p>
                    <a:p>
                      <a:endParaRPr lang="fr-FR" sz="1100" dirty="0" smtClean="0"/>
                    </a:p>
                    <a:p>
                      <a:r>
                        <a:rPr lang="fr-FR" sz="1100" dirty="0" smtClean="0"/>
                        <a:t>Distance de 2 mètres (sauf pour sportifs professionnels et de haut niveau si l’activité ne le permet pas). Port du masque pour les plus de 11 ans, sauf au moment de la pratique d’activité</a:t>
                      </a:r>
                      <a:r>
                        <a:rPr lang="fr-FR" sz="1100" baseline="0" dirty="0" smtClean="0"/>
                        <a:t> </a:t>
                      </a:r>
                      <a:r>
                        <a:rPr lang="fr-FR" sz="1100" dirty="0" smtClean="0"/>
                        <a:t>sportive. Vestiaires fermés</a:t>
                      </a:r>
                      <a:endParaRPr lang="fr-FR" sz="1100" dirty="0"/>
                    </a:p>
                  </a:txBody>
                  <a:tcPr/>
                </a:tc>
                <a:tc>
                  <a:txBody>
                    <a:bodyPr/>
                    <a:lstStyle/>
                    <a:p>
                      <a:r>
                        <a:rPr lang="fr-FR" sz="1100" dirty="0" smtClean="0"/>
                        <a:t>Pratique des sports collectifs et des sports de combat reste interdite</a:t>
                      </a:r>
                      <a:endParaRPr lang="fr-FR" sz="1100" dirty="0"/>
                    </a:p>
                  </a:txBody>
                  <a:tcPr/>
                </a:tc>
              </a:tr>
            </a:tbl>
          </a:graphicData>
        </a:graphic>
      </p:graphicFrame>
      <p:sp>
        <p:nvSpPr>
          <p:cNvPr id="9" name="ZoneTexte 8"/>
          <p:cNvSpPr txBox="1"/>
          <p:nvPr/>
        </p:nvSpPr>
        <p:spPr>
          <a:xfrm>
            <a:off x="2073828" y="810768"/>
            <a:ext cx="6890660" cy="430887"/>
          </a:xfrm>
          <a:prstGeom prst="rect">
            <a:avLst/>
          </a:prstGeom>
          <a:noFill/>
        </p:spPr>
        <p:txBody>
          <a:bodyPr wrap="square" rtlCol="0">
            <a:spAutoFit/>
          </a:bodyPr>
          <a:lstStyle/>
          <a:p>
            <a:r>
              <a:rPr lang="fr-FR" sz="1100" dirty="0" smtClean="0"/>
              <a:t>Références réglementaires : le décret n°2020-1310 du 29 octobre 2020, modifié par le décret n°2020-1454 du 27 novembre </a:t>
            </a:r>
            <a:r>
              <a:rPr lang="fr-FR" sz="1100" dirty="0" smtClean="0"/>
              <a:t>2020, le </a:t>
            </a:r>
            <a:r>
              <a:rPr lang="fr-FR" sz="1100" dirty="0" smtClean="0"/>
              <a:t>décret n°2020-1582 du 14 décembre </a:t>
            </a:r>
            <a:r>
              <a:rPr lang="fr-FR" sz="1100" dirty="0" smtClean="0"/>
              <a:t>2020 et le décret n°2020-1643 du 22 décembre 2020</a:t>
            </a:r>
            <a:endParaRPr lang="fr-FR" sz="1100" dirty="0"/>
          </a:p>
        </p:txBody>
      </p:sp>
    </p:spTree>
    <p:extLst>
      <p:ext uri="{BB962C8B-B14F-4D97-AF65-F5344CB8AC3E}">
        <p14:creationId xmlns:p14="http://schemas.microsoft.com/office/powerpoint/2010/main" val="2828226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a:t>
            </a:r>
            <a:r>
              <a:rPr lang="fr-FR" sz="1600" b="1" dirty="0" smtClean="0"/>
              <a:t>décembre 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8" name="ZoneTexte 7"/>
          <p:cNvSpPr txBox="1"/>
          <p:nvPr/>
        </p:nvSpPr>
        <p:spPr>
          <a:xfrm>
            <a:off x="219204" y="1466369"/>
            <a:ext cx="8745284" cy="338554"/>
          </a:xfrm>
          <a:prstGeom prst="rect">
            <a:avLst/>
          </a:prstGeom>
          <a:noFill/>
        </p:spPr>
        <p:txBody>
          <a:bodyPr wrap="square" rtlCol="0">
            <a:spAutoFit/>
          </a:bodyPr>
          <a:lstStyle/>
          <a:p>
            <a:r>
              <a:rPr lang="fr-FR" sz="1600" b="1" dirty="0" smtClean="0"/>
              <a:t>Conséquences, à titre d’exemple</a:t>
            </a:r>
            <a:endParaRPr lang="fr-FR" sz="1100" i="1" dirty="0"/>
          </a:p>
        </p:txBody>
      </p:sp>
      <p:sp>
        <p:nvSpPr>
          <p:cNvPr id="3" name="ZoneTexte 2"/>
          <p:cNvSpPr txBox="1"/>
          <p:nvPr/>
        </p:nvSpPr>
        <p:spPr>
          <a:xfrm>
            <a:off x="236175" y="1871672"/>
            <a:ext cx="8529259" cy="276999"/>
          </a:xfrm>
          <a:prstGeom prst="rect">
            <a:avLst/>
          </a:prstGeom>
          <a:noFill/>
        </p:spPr>
        <p:txBody>
          <a:bodyPr wrap="square" numCol="1" rtlCol="0">
            <a:spAutoFit/>
          </a:bodyPr>
          <a:lstStyle/>
          <a:p>
            <a:r>
              <a:rPr lang="fr-FR" sz="1200" b="1" dirty="0" smtClean="0"/>
              <a:t>2 - Activités artistiques et culturelles</a:t>
            </a:r>
          </a:p>
        </p:txBody>
      </p:sp>
      <p:graphicFrame>
        <p:nvGraphicFramePr>
          <p:cNvPr id="2" name="Tableau 1"/>
          <p:cNvGraphicFramePr>
            <a:graphicFrameLocks noGrp="1"/>
          </p:cNvGraphicFramePr>
          <p:nvPr>
            <p:extLst>
              <p:ext uri="{D42A27DB-BD31-4B8C-83A1-F6EECF244321}">
                <p14:modId xmlns:p14="http://schemas.microsoft.com/office/powerpoint/2010/main" val="1549004435"/>
              </p:ext>
            </p:extLst>
          </p:nvPr>
        </p:nvGraphicFramePr>
        <p:xfrm>
          <a:off x="307370" y="2207285"/>
          <a:ext cx="8568952" cy="2600480"/>
        </p:xfrm>
        <a:graphic>
          <a:graphicData uri="http://schemas.openxmlformats.org/drawingml/2006/table">
            <a:tbl>
              <a:tblPr firstRow="1" bandRow="1">
                <a:tableStyleId>{5C22544A-7EE6-4342-B048-85BDC9FD1C3A}</a:tableStyleId>
              </a:tblPr>
              <a:tblGrid>
                <a:gridCol w="6048672"/>
                <a:gridCol w="2520280"/>
              </a:tblGrid>
              <a:tr h="366389">
                <a:tc>
                  <a:txBody>
                    <a:bodyPr/>
                    <a:lstStyle/>
                    <a:p>
                      <a:r>
                        <a:rPr lang="fr-FR" sz="1100" dirty="0" smtClean="0"/>
                        <a:t>Possible</a:t>
                      </a:r>
                      <a:endParaRPr lang="fr-FR" sz="1100" dirty="0"/>
                    </a:p>
                  </a:txBody>
                  <a:tcPr/>
                </a:tc>
                <a:tc>
                  <a:txBody>
                    <a:bodyPr/>
                    <a:lstStyle/>
                    <a:p>
                      <a:r>
                        <a:rPr lang="fr-FR" sz="1100" dirty="0" smtClean="0"/>
                        <a:t>Pas possible</a:t>
                      </a:r>
                      <a:endParaRPr lang="fr-FR" sz="1100" dirty="0"/>
                    </a:p>
                  </a:txBody>
                  <a:tcPr/>
                </a:tc>
              </a:tr>
              <a:tr h="1136811">
                <a:tc>
                  <a:txBody>
                    <a:bodyPr/>
                    <a:lstStyle/>
                    <a:p>
                      <a:r>
                        <a:rPr lang="fr-FR" sz="1100" b="1" dirty="0" smtClean="0"/>
                        <a:t>Si organisées dans ERP type R (établissements d’enseignement, ALSH, écoles…) : </a:t>
                      </a:r>
                    </a:p>
                    <a:p>
                      <a:r>
                        <a:rPr lang="fr-FR" sz="1100" dirty="0" smtClean="0"/>
                        <a:t>Uniquement pour l’accueil d’élèves mineurs</a:t>
                      </a:r>
                    </a:p>
                    <a:p>
                      <a:r>
                        <a:rPr lang="fr-FR" sz="1100" dirty="0" smtClean="0"/>
                        <a:t>Gestes barrières, port du masque à partir de 6 ans (sauf si incompatible avec l’action menée), limitation du brassage entre mineurs de groupes différents, distanciation de 1 mètre ou 1 siège laissé libre entre chaque participant</a:t>
                      </a:r>
                      <a:endParaRPr lang="fr-FR" sz="1100" dirty="0"/>
                    </a:p>
                  </a:txBody>
                  <a:tcPr/>
                </a:tc>
                <a:tc>
                  <a:txBody>
                    <a:bodyPr/>
                    <a:lstStyle/>
                    <a:p>
                      <a:r>
                        <a:rPr lang="fr-FR" sz="1100" dirty="0" smtClean="0"/>
                        <a:t>La pratique de l’art lyrique reste interdite</a:t>
                      </a:r>
                      <a:endParaRPr lang="fr-FR" sz="1100" dirty="0"/>
                    </a:p>
                  </a:txBody>
                  <a:tcPr/>
                </a:tc>
              </a:tr>
              <a:tr h="366389">
                <a:tc>
                  <a:txBody>
                    <a:bodyPr/>
                    <a:lstStyle/>
                    <a:p>
                      <a:r>
                        <a:rPr lang="fr-FR" sz="1100" b="1" dirty="0" smtClean="0"/>
                        <a:t>Si organisées dans ERP type L :</a:t>
                      </a:r>
                    </a:p>
                    <a:p>
                      <a:r>
                        <a:rPr lang="fr-FR" sz="1100" dirty="0" smtClean="0"/>
                        <a:t>Uniquement possible pour les artistes professionnels ; la formation professionnelle ou continue ; les groupes scolaires et périscolaires </a:t>
                      </a:r>
                      <a:r>
                        <a:rPr lang="fr-FR" sz="1100" dirty="0" smtClean="0"/>
                        <a:t>ainsi</a:t>
                      </a:r>
                      <a:r>
                        <a:rPr lang="fr-FR" sz="1100" baseline="0" dirty="0" smtClean="0"/>
                        <a:t> que </a:t>
                      </a:r>
                      <a:r>
                        <a:rPr lang="fr-FR" sz="1100" dirty="0" smtClean="0"/>
                        <a:t>les activités encadrées à destination exclusive des personnes mineures (</a:t>
                      </a:r>
                      <a:r>
                        <a:rPr lang="fr-FR" sz="1100" dirty="0" smtClean="0"/>
                        <a:t>dans les salles à usage multiple)</a:t>
                      </a:r>
                    </a:p>
                    <a:p>
                      <a:r>
                        <a:rPr lang="fr-FR" sz="1100" dirty="0" smtClean="0"/>
                        <a:t>Bibliothèque ouverte</a:t>
                      </a:r>
                      <a:endParaRPr lang="fr-FR" sz="1100" dirty="0"/>
                    </a:p>
                  </a:txBody>
                  <a:tcPr/>
                </a:tc>
                <a:tc>
                  <a:txBody>
                    <a:bodyPr/>
                    <a:lstStyle/>
                    <a:p>
                      <a:pPr>
                        <a:lnSpc>
                          <a:spcPct val="100000"/>
                        </a:lnSpc>
                      </a:pPr>
                      <a:r>
                        <a:rPr lang="fr-FR" sz="1100" b="0" strike="noStrike" spc="-1" dirty="0" smtClean="0">
                          <a:solidFill>
                            <a:srgbClr val="000000"/>
                          </a:solidFill>
                          <a:latin typeface="+mn-lt"/>
                        </a:rPr>
                        <a:t>Pas d’activités culturelles et artistiques dans les ERP de type L pour les personnes majeures.</a:t>
                      </a:r>
                      <a:endParaRPr lang="fr-FR" sz="1100" b="0" strike="noStrike" spc="-1" dirty="0" smtClean="0">
                        <a:latin typeface="Arial"/>
                      </a:endParaRPr>
                    </a:p>
                    <a:p>
                      <a:pPr>
                        <a:lnSpc>
                          <a:spcPct val="100000"/>
                        </a:lnSpc>
                      </a:pPr>
                      <a:r>
                        <a:rPr lang="fr-FR" sz="1100" b="0" strike="noStrike" spc="-1" dirty="0" smtClean="0">
                          <a:solidFill>
                            <a:srgbClr val="000000"/>
                          </a:solidFill>
                          <a:latin typeface="+mn-lt"/>
                        </a:rPr>
                        <a:t>Pas d’activités culturelles et artistiques dans les ERP de type CTS, P (y compris pour les personnes mineures).</a:t>
                      </a:r>
                      <a:endParaRPr lang="fr-FR" sz="1100" b="0" strike="noStrike" spc="-1" dirty="0">
                        <a:latin typeface="Arial"/>
                      </a:endParaRPr>
                    </a:p>
                  </a:txBody>
                  <a:tcPr/>
                </a:tc>
              </a:tr>
            </a:tbl>
          </a:graphicData>
        </a:graphic>
      </p:graphicFrame>
      <p:sp>
        <p:nvSpPr>
          <p:cNvPr id="9" name="ZoneTexte 8"/>
          <p:cNvSpPr txBox="1"/>
          <p:nvPr/>
        </p:nvSpPr>
        <p:spPr>
          <a:xfrm>
            <a:off x="2073828" y="810768"/>
            <a:ext cx="6890660" cy="430887"/>
          </a:xfrm>
          <a:prstGeom prst="rect">
            <a:avLst/>
          </a:prstGeom>
          <a:noFill/>
        </p:spPr>
        <p:txBody>
          <a:bodyPr wrap="square" rtlCol="0">
            <a:spAutoFit/>
          </a:bodyPr>
          <a:lstStyle/>
          <a:p>
            <a:r>
              <a:rPr lang="fr-FR" sz="1100" dirty="0" smtClean="0"/>
              <a:t>Références réglementaires : le décret n°2020-1310 du 29 octobre 2020, modifié par le décret n°2020-1454 du 27 novembre </a:t>
            </a:r>
            <a:r>
              <a:rPr lang="fr-FR" sz="1100" dirty="0" smtClean="0"/>
              <a:t>2020, le </a:t>
            </a:r>
            <a:r>
              <a:rPr lang="fr-FR" sz="1100" dirty="0" smtClean="0"/>
              <a:t>décret n°2020-1582 du 14 décembre </a:t>
            </a:r>
            <a:r>
              <a:rPr lang="fr-FR" sz="1100" dirty="0" smtClean="0"/>
              <a:t>2020 et le décret n°2020-1643 du 22 décembre 2020</a:t>
            </a:r>
            <a:endParaRPr lang="fr-FR" sz="1100" dirty="0"/>
          </a:p>
        </p:txBody>
      </p:sp>
    </p:spTree>
    <p:extLst>
      <p:ext uri="{BB962C8B-B14F-4D97-AF65-F5344CB8AC3E}">
        <p14:creationId xmlns:p14="http://schemas.microsoft.com/office/powerpoint/2010/main" val="3081684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39752" y="431945"/>
            <a:ext cx="5767926" cy="338554"/>
          </a:xfrm>
          <a:prstGeom prst="rect">
            <a:avLst/>
          </a:prstGeom>
          <a:noFill/>
        </p:spPr>
        <p:txBody>
          <a:bodyPr wrap="none" rtlCol="0">
            <a:spAutoFit/>
          </a:bodyPr>
          <a:lstStyle/>
          <a:p>
            <a:r>
              <a:rPr lang="fr-FR" sz="1600" b="1" dirty="0" smtClean="0"/>
              <a:t>Reprise des activités associatives à compter du </a:t>
            </a:r>
            <a:r>
              <a:rPr lang="fr-FR" sz="1600" b="1" dirty="0" smtClean="0"/>
              <a:t>22 </a:t>
            </a:r>
            <a:r>
              <a:rPr lang="fr-FR" sz="1600" b="1" dirty="0" smtClean="0"/>
              <a:t>décembre 2020</a:t>
            </a:r>
            <a:endParaRPr lang="fr-FR" sz="1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074505" cy="1202445"/>
          </a:xfrm>
          <a:prstGeom prst="rect">
            <a:avLst/>
          </a:prstGeom>
        </p:spPr>
      </p:pic>
      <p:sp>
        <p:nvSpPr>
          <p:cNvPr id="8" name="ZoneTexte 7"/>
          <p:cNvSpPr txBox="1"/>
          <p:nvPr/>
        </p:nvSpPr>
        <p:spPr>
          <a:xfrm>
            <a:off x="219204" y="1466369"/>
            <a:ext cx="8745284" cy="338554"/>
          </a:xfrm>
          <a:prstGeom prst="rect">
            <a:avLst/>
          </a:prstGeom>
          <a:noFill/>
        </p:spPr>
        <p:txBody>
          <a:bodyPr wrap="square" rtlCol="0">
            <a:spAutoFit/>
          </a:bodyPr>
          <a:lstStyle/>
          <a:p>
            <a:r>
              <a:rPr lang="fr-FR" sz="1600" b="1" dirty="0" smtClean="0"/>
              <a:t>Conséquences, à titre d’exemple</a:t>
            </a:r>
            <a:endParaRPr lang="fr-FR" sz="1100" i="1" dirty="0"/>
          </a:p>
        </p:txBody>
      </p:sp>
      <p:sp>
        <p:nvSpPr>
          <p:cNvPr id="3" name="ZoneTexte 2"/>
          <p:cNvSpPr txBox="1"/>
          <p:nvPr/>
        </p:nvSpPr>
        <p:spPr>
          <a:xfrm>
            <a:off x="236175" y="1871672"/>
            <a:ext cx="8529259" cy="276999"/>
          </a:xfrm>
          <a:prstGeom prst="rect">
            <a:avLst/>
          </a:prstGeom>
          <a:noFill/>
        </p:spPr>
        <p:txBody>
          <a:bodyPr wrap="square" numCol="1" rtlCol="0">
            <a:spAutoFit/>
          </a:bodyPr>
          <a:lstStyle/>
          <a:p>
            <a:r>
              <a:rPr lang="fr-FR" sz="1200" b="1" dirty="0" smtClean="0"/>
              <a:t>3 - Activités de soutien à la parentalité, de soutien scolaire, de soutien aux personnes vulnérables et en situation de précarité</a:t>
            </a:r>
          </a:p>
        </p:txBody>
      </p:sp>
      <p:graphicFrame>
        <p:nvGraphicFramePr>
          <p:cNvPr id="2" name="Tableau 1"/>
          <p:cNvGraphicFramePr>
            <a:graphicFrameLocks noGrp="1"/>
          </p:cNvGraphicFramePr>
          <p:nvPr>
            <p:extLst>
              <p:ext uri="{D42A27DB-BD31-4B8C-83A1-F6EECF244321}">
                <p14:modId xmlns:p14="http://schemas.microsoft.com/office/powerpoint/2010/main" val="1747915269"/>
              </p:ext>
            </p:extLst>
          </p:nvPr>
        </p:nvGraphicFramePr>
        <p:xfrm>
          <a:off x="307370" y="2139702"/>
          <a:ext cx="8568952" cy="548933"/>
        </p:xfrm>
        <a:graphic>
          <a:graphicData uri="http://schemas.openxmlformats.org/drawingml/2006/table">
            <a:tbl>
              <a:tblPr firstRow="1" bandRow="1">
                <a:tableStyleId>{5C22544A-7EE6-4342-B048-85BDC9FD1C3A}</a:tableStyleId>
              </a:tblPr>
              <a:tblGrid>
                <a:gridCol w="6048672"/>
                <a:gridCol w="2520280"/>
              </a:tblGrid>
              <a:tr h="214203">
                <a:tc>
                  <a:txBody>
                    <a:bodyPr/>
                    <a:lstStyle/>
                    <a:p>
                      <a:r>
                        <a:rPr lang="fr-FR" sz="1100" dirty="0" smtClean="0"/>
                        <a:t>Possible</a:t>
                      </a:r>
                      <a:endParaRPr lang="fr-FR" sz="1100" dirty="0"/>
                    </a:p>
                  </a:txBody>
                  <a:tcPr/>
                </a:tc>
                <a:tc>
                  <a:txBody>
                    <a:bodyPr/>
                    <a:lstStyle/>
                    <a:p>
                      <a:r>
                        <a:rPr lang="fr-FR" sz="1100" dirty="0" smtClean="0"/>
                        <a:t>Pas possible</a:t>
                      </a:r>
                      <a:endParaRPr lang="fr-FR" sz="1100" dirty="0"/>
                    </a:p>
                  </a:txBody>
                  <a:tcPr/>
                </a:tc>
              </a:tr>
              <a:tr h="289853">
                <a:tc>
                  <a:txBody>
                    <a:bodyPr/>
                    <a:lstStyle/>
                    <a:p>
                      <a:r>
                        <a:rPr lang="fr-FR" sz="1100" b="1" dirty="0" smtClean="0"/>
                        <a:t>Possible dans tout ERP</a:t>
                      </a:r>
                      <a:endParaRPr lang="fr-FR" sz="1100" dirty="0"/>
                    </a:p>
                  </a:txBody>
                  <a:tcPr/>
                </a:tc>
                <a:tc>
                  <a:txBody>
                    <a:bodyPr/>
                    <a:lstStyle/>
                    <a:p>
                      <a:endParaRPr lang="fr-FR" sz="1100" dirty="0"/>
                    </a:p>
                  </a:txBody>
                  <a:tcPr/>
                </a:tc>
              </a:tr>
            </a:tbl>
          </a:graphicData>
        </a:graphic>
      </p:graphicFrame>
      <p:sp>
        <p:nvSpPr>
          <p:cNvPr id="9" name="ZoneTexte 8"/>
          <p:cNvSpPr txBox="1"/>
          <p:nvPr/>
        </p:nvSpPr>
        <p:spPr>
          <a:xfrm>
            <a:off x="251520" y="2761079"/>
            <a:ext cx="8529259" cy="276999"/>
          </a:xfrm>
          <a:prstGeom prst="rect">
            <a:avLst/>
          </a:prstGeom>
          <a:noFill/>
        </p:spPr>
        <p:txBody>
          <a:bodyPr wrap="square" numCol="1" rtlCol="0">
            <a:spAutoFit/>
          </a:bodyPr>
          <a:lstStyle/>
          <a:p>
            <a:r>
              <a:rPr lang="fr-FR" sz="1200" b="1" dirty="0" smtClean="0"/>
              <a:t>4 – Accueils collectifs de mineurs (accueils de loisirs)</a:t>
            </a:r>
          </a:p>
        </p:txBody>
      </p:sp>
      <p:graphicFrame>
        <p:nvGraphicFramePr>
          <p:cNvPr id="10" name="Tableau 9"/>
          <p:cNvGraphicFramePr>
            <a:graphicFrameLocks noGrp="1"/>
          </p:cNvGraphicFramePr>
          <p:nvPr>
            <p:extLst>
              <p:ext uri="{D42A27DB-BD31-4B8C-83A1-F6EECF244321}">
                <p14:modId xmlns:p14="http://schemas.microsoft.com/office/powerpoint/2010/main" val="892949989"/>
              </p:ext>
            </p:extLst>
          </p:nvPr>
        </p:nvGraphicFramePr>
        <p:xfrm>
          <a:off x="307370" y="3039042"/>
          <a:ext cx="8568952" cy="1021080"/>
        </p:xfrm>
        <a:graphic>
          <a:graphicData uri="http://schemas.openxmlformats.org/drawingml/2006/table">
            <a:tbl>
              <a:tblPr firstRow="1" bandRow="1">
                <a:tableStyleId>{5C22544A-7EE6-4342-B048-85BDC9FD1C3A}</a:tableStyleId>
              </a:tblPr>
              <a:tblGrid>
                <a:gridCol w="6048672"/>
                <a:gridCol w="2520280"/>
              </a:tblGrid>
              <a:tr h="173250">
                <a:tc>
                  <a:txBody>
                    <a:bodyPr/>
                    <a:lstStyle/>
                    <a:p>
                      <a:r>
                        <a:rPr lang="fr-FR" sz="1100" dirty="0" smtClean="0"/>
                        <a:t>Possible</a:t>
                      </a:r>
                      <a:endParaRPr lang="fr-FR" sz="1100" dirty="0"/>
                    </a:p>
                  </a:txBody>
                  <a:tcPr/>
                </a:tc>
                <a:tc>
                  <a:txBody>
                    <a:bodyPr/>
                    <a:lstStyle/>
                    <a:p>
                      <a:r>
                        <a:rPr lang="fr-FR" sz="1100" dirty="0" smtClean="0"/>
                        <a:t>Pas possible</a:t>
                      </a:r>
                      <a:endParaRPr lang="fr-FR" sz="1100" dirty="0"/>
                    </a:p>
                  </a:txBody>
                  <a:tcPr/>
                </a:tc>
              </a:tr>
              <a:tr h="402814">
                <a:tc>
                  <a:txBody>
                    <a:bodyPr/>
                    <a:lstStyle/>
                    <a:p>
                      <a:r>
                        <a:rPr lang="fr-FR" sz="1100" b="0" dirty="0" smtClean="0"/>
                        <a:t>Organisation d’activités en salle et en plein air</a:t>
                      </a:r>
                    </a:p>
                    <a:p>
                      <a:r>
                        <a:rPr lang="fr-FR" sz="1100" b="0" dirty="0" smtClean="0"/>
                        <a:t>Pour les ACM périscolaires, extrascolaires, accueil de jeunes, accueils de scoutisme sans hébergement</a:t>
                      </a:r>
                    </a:p>
                    <a:p>
                      <a:r>
                        <a:rPr lang="fr-FR" sz="1100" b="0" dirty="0" smtClean="0"/>
                        <a:t>Gestes barrières, port du masque à partir de 6 ans (sauf si incompatible avec l’activité menée), limitation du brassage entre mineurs de groupes différents</a:t>
                      </a:r>
                    </a:p>
                  </a:txBody>
                  <a:tcPr/>
                </a:tc>
                <a:tc>
                  <a:txBody>
                    <a:bodyPr/>
                    <a:lstStyle/>
                    <a:p>
                      <a:r>
                        <a:rPr lang="fr-FR" sz="1100" dirty="0" smtClean="0"/>
                        <a:t>Les accueils avec hébergement restent interdits</a:t>
                      </a:r>
                    </a:p>
                    <a:p>
                      <a:r>
                        <a:rPr lang="fr-FR" sz="1100" dirty="0" smtClean="0"/>
                        <a:t>(sauf séjours pour des jeunes pris en charge par l’aide sociale à l’enfance)</a:t>
                      </a:r>
                      <a:endParaRPr lang="fr-FR" sz="1100" dirty="0"/>
                    </a:p>
                  </a:txBody>
                  <a:tcPr/>
                </a:tc>
              </a:tr>
            </a:tbl>
          </a:graphicData>
        </a:graphic>
      </p:graphicFrame>
      <p:sp>
        <p:nvSpPr>
          <p:cNvPr id="11" name="ZoneTexte 10"/>
          <p:cNvSpPr txBox="1"/>
          <p:nvPr/>
        </p:nvSpPr>
        <p:spPr>
          <a:xfrm>
            <a:off x="251520" y="4129231"/>
            <a:ext cx="8529259" cy="276999"/>
          </a:xfrm>
          <a:prstGeom prst="rect">
            <a:avLst/>
          </a:prstGeom>
          <a:noFill/>
        </p:spPr>
        <p:txBody>
          <a:bodyPr wrap="square" numCol="1" rtlCol="0">
            <a:spAutoFit/>
          </a:bodyPr>
          <a:lstStyle/>
          <a:p>
            <a:r>
              <a:rPr lang="fr-FR" sz="1200" b="1" dirty="0" smtClean="0"/>
              <a:t>5 – Réunions d’instances de gouvernance (bureau, conseil d’administration, assemblée générale…)</a:t>
            </a:r>
          </a:p>
        </p:txBody>
      </p:sp>
      <p:graphicFrame>
        <p:nvGraphicFramePr>
          <p:cNvPr id="12" name="Tableau 11"/>
          <p:cNvGraphicFramePr>
            <a:graphicFrameLocks noGrp="1"/>
          </p:cNvGraphicFramePr>
          <p:nvPr>
            <p:extLst>
              <p:ext uri="{D42A27DB-BD31-4B8C-83A1-F6EECF244321}">
                <p14:modId xmlns:p14="http://schemas.microsoft.com/office/powerpoint/2010/main" val="1958857136"/>
              </p:ext>
            </p:extLst>
          </p:nvPr>
        </p:nvGraphicFramePr>
        <p:xfrm>
          <a:off x="307370" y="4406230"/>
          <a:ext cx="8568952" cy="685800"/>
        </p:xfrm>
        <a:graphic>
          <a:graphicData uri="http://schemas.openxmlformats.org/drawingml/2006/table">
            <a:tbl>
              <a:tblPr firstRow="1" bandRow="1">
                <a:tableStyleId>{5C22544A-7EE6-4342-B048-85BDC9FD1C3A}</a:tableStyleId>
              </a:tblPr>
              <a:tblGrid>
                <a:gridCol w="6048672"/>
                <a:gridCol w="2520280"/>
              </a:tblGrid>
              <a:tr h="187072">
                <a:tc>
                  <a:txBody>
                    <a:bodyPr/>
                    <a:lstStyle/>
                    <a:p>
                      <a:r>
                        <a:rPr lang="fr-FR" sz="1100" dirty="0" smtClean="0"/>
                        <a:t>Possible</a:t>
                      </a:r>
                      <a:endParaRPr lang="fr-FR" sz="1100" dirty="0"/>
                    </a:p>
                  </a:txBody>
                  <a:tcPr/>
                </a:tc>
                <a:tc>
                  <a:txBody>
                    <a:bodyPr/>
                    <a:lstStyle/>
                    <a:p>
                      <a:r>
                        <a:rPr lang="fr-FR" sz="1100" dirty="0" smtClean="0"/>
                        <a:t>Pas possible</a:t>
                      </a:r>
                      <a:endParaRPr lang="fr-FR" sz="1100" dirty="0"/>
                    </a:p>
                  </a:txBody>
                  <a:tcPr/>
                </a:tc>
              </a:tr>
              <a:tr h="402814">
                <a:tc>
                  <a:txBody>
                    <a:bodyPr/>
                    <a:lstStyle/>
                    <a:p>
                      <a:r>
                        <a:rPr lang="fr-FR" sz="1100" b="0" dirty="0" smtClean="0"/>
                        <a:t>Réunions à distance par audio ou </a:t>
                      </a:r>
                      <a:r>
                        <a:rPr lang="fr-FR" sz="1100" b="0" dirty="0" err="1" smtClean="0"/>
                        <a:t>visio</a:t>
                      </a:r>
                      <a:r>
                        <a:rPr lang="fr-FR" sz="1100" b="0" dirty="0" smtClean="0"/>
                        <a:t>, consultation écrite et vote par</a:t>
                      </a:r>
                      <a:r>
                        <a:rPr lang="fr-FR" sz="1100" b="0" baseline="0" dirty="0" smtClean="0"/>
                        <a:t> correspondance</a:t>
                      </a:r>
                    </a:p>
                    <a:p>
                      <a:r>
                        <a:rPr lang="fr-FR" sz="1100" b="0" baseline="0" dirty="0" smtClean="0"/>
                        <a:t>Réunions présentielles dans un lieu privé</a:t>
                      </a:r>
                      <a:endParaRPr lang="fr-FR" sz="1100" b="0" dirty="0" smtClean="0"/>
                    </a:p>
                  </a:txBody>
                  <a:tcPr/>
                </a:tc>
                <a:tc>
                  <a:txBody>
                    <a:bodyPr/>
                    <a:lstStyle/>
                    <a:p>
                      <a:r>
                        <a:rPr lang="fr-FR" sz="1100" dirty="0" smtClean="0"/>
                        <a:t>Les réunions présentielles dans un ERP sont interdites</a:t>
                      </a:r>
                      <a:endParaRPr lang="fr-FR" sz="1100" dirty="0"/>
                    </a:p>
                  </a:txBody>
                  <a:tcPr/>
                </a:tc>
              </a:tr>
            </a:tbl>
          </a:graphicData>
        </a:graphic>
      </p:graphicFrame>
      <p:sp>
        <p:nvSpPr>
          <p:cNvPr id="13" name="ZoneTexte 12"/>
          <p:cNvSpPr txBox="1"/>
          <p:nvPr/>
        </p:nvSpPr>
        <p:spPr>
          <a:xfrm>
            <a:off x="2073828" y="810768"/>
            <a:ext cx="6890660" cy="430887"/>
          </a:xfrm>
          <a:prstGeom prst="rect">
            <a:avLst/>
          </a:prstGeom>
          <a:noFill/>
        </p:spPr>
        <p:txBody>
          <a:bodyPr wrap="square" rtlCol="0">
            <a:spAutoFit/>
          </a:bodyPr>
          <a:lstStyle/>
          <a:p>
            <a:r>
              <a:rPr lang="fr-FR" sz="1100" dirty="0" smtClean="0"/>
              <a:t>Références réglementaires : le décret n°2020-1310 du 29 octobre 2020, modifié par le décret n°2020-1454 du 27 novembre </a:t>
            </a:r>
            <a:r>
              <a:rPr lang="fr-FR" sz="1100" dirty="0" smtClean="0"/>
              <a:t>2020, le </a:t>
            </a:r>
            <a:r>
              <a:rPr lang="fr-FR" sz="1100" dirty="0" smtClean="0"/>
              <a:t>décret n°2020-1582 du 14 décembre </a:t>
            </a:r>
            <a:r>
              <a:rPr lang="fr-FR" sz="1100" dirty="0" smtClean="0"/>
              <a:t>2020 et le décret n°2020-1643 du 22 décembre 2020</a:t>
            </a:r>
            <a:endParaRPr lang="fr-FR" sz="1100" dirty="0"/>
          </a:p>
        </p:txBody>
      </p:sp>
    </p:spTree>
    <p:extLst>
      <p:ext uri="{BB962C8B-B14F-4D97-AF65-F5344CB8AC3E}">
        <p14:creationId xmlns:p14="http://schemas.microsoft.com/office/powerpoint/2010/main" val="18631600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1272</Words>
  <Application>Microsoft Office PowerPoint</Application>
  <PresentationFormat>Affichage à l'écran (16:9)</PresentationFormat>
  <Paragraphs>111</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Reprise des activités associatives</vt:lpstr>
      <vt:lpstr>Présentation PowerPoint</vt:lpstr>
      <vt:lpstr>Présentation PowerPoint</vt:lpstr>
      <vt:lpstr>Présentation PowerPoint</vt:lpstr>
      <vt:lpstr>Présentation PowerPoint</vt:lpstr>
      <vt:lpstr>Présentation PowerPoint</vt:lpstr>
      <vt:lpstr>Présentation PowerPoint</vt:lpstr>
    </vt:vector>
  </TitlesOfParts>
  <Company>MAESIC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Dao-Duy, Valérie</dc:creator>
  <cp:lastModifiedBy>Dao-Duy, Valérie</cp:lastModifiedBy>
  <cp:revision>17</cp:revision>
  <dcterms:created xsi:type="dcterms:W3CDTF">2020-12-16T12:21:14Z</dcterms:created>
  <dcterms:modified xsi:type="dcterms:W3CDTF">2021-01-04T10:57:05Z</dcterms:modified>
</cp:coreProperties>
</file>