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4" r:id="rId5"/>
    <p:sldId id="262" r:id="rId6"/>
    <p:sldId id="265" r:id="rId7"/>
    <p:sldId id="266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7D8B-D570-4547-9A43-DDEAA4CF4E2E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4EF-A9E2-47B6-9388-DB71C3FE6D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3644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7D8B-D570-4547-9A43-DDEAA4CF4E2E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4EF-A9E2-47B6-9388-DB71C3FE6D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23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7D8B-D570-4547-9A43-DDEAA4CF4E2E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4EF-A9E2-47B6-9388-DB71C3FE6D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435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7D8B-D570-4547-9A43-DDEAA4CF4E2E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4EF-A9E2-47B6-9388-DB71C3FE6D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6843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7D8B-D570-4547-9A43-DDEAA4CF4E2E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4EF-A9E2-47B6-9388-DB71C3FE6D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1466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7D8B-D570-4547-9A43-DDEAA4CF4E2E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4EF-A9E2-47B6-9388-DB71C3FE6D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5009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7D8B-D570-4547-9A43-DDEAA4CF4E2E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4EF-A9E2-47B6-9388-DB71C3FE6D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009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7D8B-D570-4547-9A43-DDEAA4CF4E2E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4EF-A9E2-47B6-9388-DB71C3FE6D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33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7D8B-D570-4547-9A43-DDEAA4CF4E2E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4EF-A9E2-47B6-9388-DB71C3FE6D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1730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7D8B-D570-4547-9A43-DDEAA4CF4E2E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4EF-A9E2-47B6-9388-DB71C3FE6D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599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7D8B-D570-4547-9A43-DDEAA4CF4E2E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4EF-A9E2-47B6-9388-DB71C3FE6D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0675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D7D8B-D570-4547-9A43-DDEAA4CF4E2E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194EF-A9E2-47B6-9388-DB71C3FE6D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0102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3.jpg"/><Relationship Id="rId4" Type="http://schemas.openxmlformats.org/officeDocument/2006/relationships/image" Target="../media/image4.jpg"/><Relationship Id="rId9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3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37751" y="125670"/>
            <a:ext cx="9144000" cy="879346"/>
          </a:xfrm>
        </p:spPr>
        <p:txBody>
          <a:bodyPr/>
          <a:lstStyle/>
          <a:p>
            <a:r>
              <a:rPr lang="fr-FR" dirty="0" smtClean="0"/>
              <a:t>Explication pour une prise de décision concernant le salaire dans le cadre d’une procédure d’activité partielle</a:t>
            </a:r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-24715" y="1302278"/>
            <a:ext cx="6697362" cy="47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Actuellement on peut avoir sur le Centre Social 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988" y="1927654"/>
            <a:ext cx="551244" cy="1102488"/>
          </a:xfrm>
          <a:prstGeom prst="rect">
            <a:avLst/>
          </a:prstGeom>
        </p:spPr>
      </p:pic>
      <p:sp>
        <p:nvSpPr>
          <p:cNvPr id="7" name="Sous-titre 2"/>
          <p:cNvSpPr txBox="1">
            <a:spLocks/>
          </p:cNvSpPr>
          <p:nvPr/>
        </p:nvSpPr>
        <p:spPr>
          <a:xfrm>
            <a:off x="1775599" y="2243111"/>
            <a:ext cx="3587233" cy="47157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Des salariés en arrêt total d’activité</a:t>
            </a:r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988" y="4782064"/>
            <a:ext cx="551244" cy="1102488"/>
          </a:xfrm>
          <a:prstGeom prst="rect">
            <a:avLst/>
          </a:prstGeom>
        </p:spPr>
      </p:pic>
      <p:sp>
        <p:nvSpPr>
          <p:cNvPr id="10" name="Sous-titre 2"/>
          <p:cNvSpPr txBox="1">
            <a:spLocks/>
          </p:cNvSpPr>
          <p:nvPr/>
        </p:nvSpPr>
        <p:spPr>
          <a:xfrm>
            <a:off x="1775598" y="3688851"/>
            <a:ext cx="3587233" cy="47157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Des salariés en arrêt partiel d’activité</a:t>
            </a:r>
            <a:endParaRPr lang="fr-FR" dirty="0"/>
          </a:p>
        </p:txBody>
      </p:sp>
      <p:grpSp>
        <p:nvGrpSpPr>
          <p:cNvPr id="12" name="Groupe 11"/>
          <p:cNvGrpSpPr/>
          <p:nvPr/>
        </p:nvGrpSpPr>
        <p:grpSpPr>
          <a:xfrm>
            <a:off x="1150558" y="3233351"/>
            <a:ext cx="554674" cy="1089453"/>
            <a:chOff x="1150558" y="3233351"/>
            <a:chExt cx="554674" cy="1089453"/>
          </a:xfrm>
        </p:grpSpPr>
        <p:pic>
          <p:nvPicPr>
            <p:cNvPr id="8" name="Image 7"/>
            <p:cNvPicPr>
              <a:picLocks noChangeAspect="1"/>
            </p:cNvPicPr>
            <p:nvPr/>
          </p:nvPicPr>
          <p:blipFill rotWithShape="1">
            <a:blip r:embed="rId2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2839"/>
            <a:stretch/>
          </p:blipFill>
          <p:spPr>
            <a:xfrm>
              <a:off x="1153988" y="3233351"/>
              <a:ext cx="551244" cy="630195"/>
            </a:xfrm>
            <a:prstGeom prst="rect">
              <a:avLst/>
            </a:prstGeom>
          </p:spPr>
        </p:pic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425"/>
            <a:stretch/>
          </p:blipFill>
          <p:spPr>
            <a:xfrm>
              <a:off x="1150558" y="3809321"/>
              <a:ext cx="551244" cy="513483"/>
            </a:xfrm>
            <a:prstGeom prst="rect">
              <a:avLst/>
            </a:prstGeom>
          </p:spPr>
        </p:pic>
      </p:grpSp>
      <p:sp>
        <p:nvSpPr>
          <p:cNvPr id="13" name="Sous-titre 2"/>
          <p:cNvSpPr txBox="1">
            <a:spLocks/>
          </p:cNvSpPr>
          <p:nvPr/>
        </p:nvSpPr>
        <p:spPr>
          <a:xfrm>
            <a:off x="1775598" y="5208732"/>
            <a:ext cx="3587233" cy="47157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Des salariés sans arrêt d’activité</a:t>
            </a:r>
            <a:endParaRPr lang="fr-FR" dirty="0"/>
          </a:p>
        </p:txBody>
      </p:sp>
      <p:sp>
        <p:nvSpPr>
          <p:cNvPr id="14" name="Sous-titre 2"/>
          <p:cNvSpPr txBox="1">
            <a:spLocks/>
          </p:cNvSpPr>
          <p:nvPr/>
        </p:nvSpPr>
        <p:spPr>
          <a:xfrm>
            <a:off x="6475285" y="2076811"/>
            <a:ext cx="4357472" cy="8227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 smtClean="0"/>
              <a:t>Une partie des animateurs de Centre de loisirs et périscolaire et les animateurs d’activités, (ceux qui sont en face à face public) </a:t>
            </a:r>
            <a:endParaRPr lang="fr-FR" sz="1800" dirty="0"/>
          </a:p>
        </p:txBody>
      </p:sp>
      <p:sp>
        <p:nvSpPr>
          <p:cNvPr id="15" name="Accolade fermante 14"/>
          <p:cNvSpPr/>
          <p:nvPr/>
        </p:nvSpPr>
        <p:spPr>
          <a:xfrm>
            <a:off x="5906530" y="2092411"/>
            <a:ext cx="321275" cy="622273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Accolade fermante 15"/>
          <p:cNvSpPr/>
          <p:nvPr/>
        </p:nvSpPr>
        <p:spPr>
          <a:xfrm>
            <a:off x="5890054" y="3688851"/>
            <a:ext cx="321275" cy="2094111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Sous-titre 2"/>
          <p:cNvSpPr txBox="1">
            <a:spLocks/>
          </p:cNvSpPr>
          <p:nvPr/>
        </p:nvSpPr>
        <p:spPr>
          <a:xfrm>
            <a:off x="6450571" y="3668422"/>
            <a:ext cx="3945580" cy="21145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 smtClean="0"/>
              <a:t>Avec chaque salarié, nous avons essayé de voir ce qui pouvait être fait en télétravail. Pour certains, nous avons du télétravail jusqu’au milieu de la semaine prochaine… </a:t>
            </a:r>
          </a:p>
          <a:p>
            <a:endParaRPr lang="fr-FR" sz="1800" dirty="0"/>
          </a:p>
          <a:p>
            <a:r>
              <a:rPr lang="fr-FR" sz="1800" dirty="0" smtClean="0"/>
              <a:t>Pour d’autres, il y a du travail pour toute la période en télétravail. </a:t>
            </a:r>
            <a:endParaRPr lang="fr-FR" sz="1800" dirty="0"/>
          </a:p>
        </p:txBody>
      </p:sp>
      <p:sp>
        <p:nvSpPr>
          <p:cNvPr id="18" name="Sous-titre 2"/>
          <p:cNvSpPr txBox="1">
            <a:spLocks/>
          </p:cNvSpPr>
          <p:nvPr/>
        </p:nvSpPr>
        <p:spPr>
          <a:xfrm>
            <a:off x="135924" y="6174618"/>
            <a:ext cx="11718325" cy="30618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 smtClean="0"/>
              <a:t>A ce jour, on ne sait pas si le confinement sera de 15 jours ou plus… Si c’est le cas, il risque d’y avoir plus de salariés en arrêt partiel d’activité  </a:t>
            </a:r>
            <a:endParaRPr lang="fr-FR" sz="1800" dirty="0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9" t="26546" r="17980" b="28408"/>
          <a:stretch/>
        </p:blipFill>
        <p:spPr>
          <a:xfrm>
            <a:off x="11104605" y="128034"/>
            <a:ext cx="914400" cy="876982"/>
          </a:xfrm>
          <a:prstGeom prst="rect">
            <a:avLst/>
          </a:prstGeom>
        </p:spPr>
      </p:pic>
      <p:sp>
        <p:nvSpPr>
          <p:cNvPr id="20" name="Sous-titre 2"/>
          <p:cNvSpPr txBox="1">
            <a:spLocks/>
          </p:cNvSpPr>
          <p:nvPr/>
        </p:nvSpPr>
        <p:spPr>
          <a:xfrm>
            <a:off x="-374822" y="775734"/>
            <a:ext cx="11718325" cy="306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 smtClean="0"/>
              <a:t>Avec les informations ministérielles et partenariales connues à ce jour 20/03/2020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034354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4" y="1272748"/>
            <a:ext cx="551244" cy="1102488"/>
          </a:xfrm>
          <a:prstGeom prst="rect">
            <a:avLst/>
          </a:prstGeom>
        </p:spPr>
      </p:pic>
      <p:sp>
        <p:nvSpPr>
          <p:cNvPr id="7" name="Sous-titre 2"/>
          <p:cNvSpPr txBox="1">
            <a:spLocks/>
          </p:cNvSpPr>
          <p:nvPr/>
        </p:nvSpPr>
        <p:spPr>
          <a:xfrm>
            <a:off x="1220925" y="1588205"/>
            <a:ext cx="3587233" cy="47157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Pour les salariés en arrêt total d’activité</a:t>
            </a:r>
            <a:endParaRPr lang="fr-FR" dirty="0"/>
          </a:p>
        </p:txBody>
      </p:sp>
      <p:sp>
        <p:nvSpPr>
          <p:cNvPr id="10" name="Sous-titre 2"/>
          <p:cNvSpPr txBox="1">
            <a:spLocks/>
          </p:cNvSpPr>
          <p:nvPr/>
        </p:nvSpPr>
        <p:spPr>
          <a:xfrm>
            <a:off x="1060287" y="3214251"/>
            <a:ext cx="3587233" cy="47157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Pour les salariés en arrêt partiel d’activité</a:t>
            </a:r>
            <a:endParaRPr lang="fr-FR" dirty="0"/>
          </a:p>
        </p:txBody>
      </p:sp>
      <p:grpSp>
        <p:nvGrpSpPr>
          <p:cNvPr id="12" name="Groupe 11"/>
          <p:cNvGrpSpPr/>
          <p:nvPr/>
        </p:nvGrpSpPr>
        <p:grpSpPr>
          <a:xfrm>
            <a:off x="595884" y="2874068"/>
            <a:ext cx="554674" cy="1089453"/>
            <a:chOff x="1150558" y="3233351"/>
            <a:chExt cx="554674" cy="1089453"/>
          </a:xfrm>
        </p:grpSpPr>
        <p:pic>
          <p:nvPicPr>
            <p:cNvPr id="8" name="Image 7"/>
            <p:cNvPicPr>
              <a:picLocks noChangeAspect="1"/>
            </p:cNvPicPr>
            <p:nvPr/>
          </p:nvPicPr>
          <p:blipFill rotWithShape="1">
            <a:blip r:embed="rId2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2839"/>
            <a:stretch/>
          </p:blipFill>
          <p:spPr>
            <a:xfrm>
              <a:off x="1153988" y="3233351"/>
              <a:ext cx="551244" cy="630195"/>
            </a:xfrm>
            <a:prstGeom prst="rect">
              <a:avLst/>
            </a:prstGeom>
          </p:spPr>
        </p:pic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425"/>
            <a:stretch/>
          </p:blipFill>
          <p:spPr>
            <a:xfrm>
              <a:off x="1150558" y="3809321"/>
              <a:ext cx="551244" cy="513483"/>
            </a:xfrm>
            <a:prstGeom prst="rect">
              <a:avLst/>
            </a:prstGeom>
          </p:spPr>
        </p:pic>
      </p:grpSp>
      <p:sp>
        <p:nvSpPr>
          <p:cNvPr id="14" name="Sous-titre 2"/>
          <p:cNvSpPr txBox="1">
            <a:spLocks/>
          </p:cNvSpPr>
          <p:nvPr/>
        </p:nvSpPr>
        <p:spPr>
          <a:xfrm>
            <a:off x="5039162" y="704128"/>
            <a:ext cx="5365227" cy="8740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 smtClean="0"/>
              <a:t>le salarié a 84 % du salaire net </a:t>
            </a:r>
            <a:r>
              <a:rPr lang="fr-FR" sz="1200" dirty="0" smtClean="0"/>
              <a:t>(sans être en dessous du SMIC) </a:t>
            </a:r>
            <a:r>
              <a:rPr lang="fr-FR" sz="1800" dirty="0" smtClean="0"/>
              <a:t>et l’employeur sera remboursé 100% des 84% par l’Etat</a:t>
            </a:r>
            <a:endParaRPr lang="fr-FR" sz="1800" dirty="0"/>
          </a:p>
        </p:txBody>
      </p:sp>
      <p:sp>
        <p:nvSpPr>
          <p:cNvPr id="15" name="Accolade fermante 14"/>
          <p:cNvSpPr/>
          <p:nvPr/>
        </p:nvSpPr>
        <p:spPr>
          <a:xfrm>
            <a:off x="4717887" y="1437505"/>
            <a:ext cx="321275" cy="622273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Accolade fermante 15"/>
          <p:cNvSpPr/>
          <p:nvPr/>
        </p:nvSpPr>
        <p:spPr>
          <a:xfrm>
            <a:off x="4731623" y="2762689"/>
            <a:ext cx="321275" cy="1323281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9" t="26546" r="17980" b="28408"/>
          <a:stretch/>
        </p:blipFill>
        <p:spPr>
          <a:xfrm>
            <a:off x="11104605" y="128034"/>
            <a:ext cx="914400" cy="876982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730" y="1622858"/>
            <a:ext cx="906162" cy="906162"/>
          </a:xfrm>
          <a:prstGeom prst="rect">
            <a:avLst/>
          </a:prstGeom>
        </p:spPr>
      </p:pic>
      <p:sp>
        <p:nvSpPr>
          <p:cNvPr id="21" name="Triangle isocèle 20"/>
          <p:cNvSpPr/>
          <p:nvPr/>
        </p:nvSpPr>
        <p:spPr>
          <a:xfrm rot="19805676">
            <a:off x="7544507" y="1934637"/>
            <a:ext cx="432139" cy="72050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Sous-titre 2"/>
          <p:cNvSpPr txBox="1">
            <a:spLocks/>
          </p:cNvSpPr>
          <p:nvPr/>
        </p:nvSpPr>
        <p:spPr>
          <a:xfrm>
            <a:off x="4878524" y="2605705"/>
            <a:ext cx="6844265" cy="89855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 smtClean="0"/>
              <a:t>le salarié a 84 % du salaire net pour les heures en réduction d’activité</a:t>
            </a:r>
          </a:p>
          <a:p>
            <a:r>
              <a:rPr lang="fr-FR" sz="1800" dirty="0" smtClean="0"/>
              <a:t>Et 100% de son salaire pour les heures réalisé en télétravail</a:t>
            </a:r>
          </a:p>
          <a:p>
            <a:r>
              <a:rPr lang="fr-FR" sz="1800" dirty="0"/>
              <a:t>l’employeur sera remboursé 100% des 84% par l’Etat</a:t>
            </a:r>
            <a:endParaRPr lang="fr-FR" sz="1800" dirty="0" smtClean="0"/>
          </a:p>
          <a:p>
            <a:endParaRPr lang="fr-FR" sz="1800" dirty="0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492" y="3560230"/>
            <a:ext cx="811762" cy="811762"/>
          </a:xfrm>
          <a:prstGeom prst="rect">
            <a:avLst/>
          </a:prstGeom>
        </p:spPr>
      </p:pic>
      <p:sp>
        <p:nvSpPr>
          <p:cNvPr id="24" name="Triangle isocèle 23"/>
          <p:cNvSpPr/>
          <p:nvPr/>
        </p:nvSpPr>
        <p:spPr>
          <a:xfrm rot="19805676">
            <a:off x="6662189" y="3869503"/>
            <a:ext cx="432139" cy="72050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5" name="Imag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349" y="3560230"/>
            <a:ext cx="811762" cy="811762"/>
          </a:xfrm>
          <a:prstGeom prst="rect">
            <a:avLst/>
          </a:prstGeom>
        </p:spPr>
      </p:pic>
      <p:sp>
        <p:nvSpPr>
          <p:cNvPr id="26" name="Sous-titre 2"/>
          <p:cNvSpPr txBox="1">
            <a:spLocks/>
          </p:cNvSpPr>
          <p:nvPr/>
        </p:nvSpPr>
        <p:spPr>
          <a:xfrm>
            <a:off x="5290415" y="4513086"/>
            <a:ext cx="5814190" cy="306183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 smtClean="0"/>
              <a:t>Exemple : si le salarié à 50% de son temps en télétravail et en arrêt partiel d’activité pour 50%</a:t>
            </a:r>
            <a:endParaRPr lang="fr-FR" sz="1800" dirty="0"/>
          </a:p>
        </p:txBody>
      </p:sp>
      <p:pic>
        <p:nvPicPr>
          <p:cNvPr id="27" name="Image 26"/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920" y="5326070"/>
            <a:ext cx="551244" cy="1102488"/>
          </a:xfrm>
          <a:prstGeom prst="rect">
            <a:avLst/>
          </a:prstGeom>
        </p:spPr>
      </p:pic>
      <p:sp>
        <p:nvSpPr>
          <p:cNvPr id="28" name="Sous-titre 2"/>
          <p:cNvSpPr txBox="1">
            <a:spLocks/>
          </p:cNvSpPr>
          <p:nvPr/>
        </p:nvSpPr>
        <p:spPr>
          <a:xfrm>
            <a:off x="1172530" y="5752738"/>
            <a:ext cx="3587233" cy="47157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Pour les salariés sans arrêt d’activité</a:t>
            </a:r>
            <a:endParaRPr lang="fr-FR" dirty="0"/>
          </a:p>
        </p:txBody>
      </p:sp>
      <p:sp>
        <p:nvSpPr>
          <p:cNvPr id="29" name="Accolade fermante 28"/>
          <p:cNvSpPr/>
          <p:nvPr/>
        </p:nvSpPr>
        <p:spPr>
          <a:xfrm>
            <a:off x="4759763" y="5602038"/>
            <a:ext cx="321275" cy="622273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1" name="Image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675" y="5460093"/>
            <a:ext cx="906162" cy="906162"/>
          </a:xfrm>
          <a:prstGeom prst="rect">
            <a:avLst/>
          </a:prstGeom>
        </p:spPr>
      </p:pic>
      <p:sp>
        <p:nvSpPr>
          <p:cNvPr id="30" name="Sous-titre 2"/>
          <p:cNvSpPr txBox="1">
            <a:spLocks/>
          </p:cNvSpPr>
          <p:nvPr/>
        </p:nvSpPr>
        <p:spPr>
          <a:xfrm>
            <a:off x="0" y="204191"/>
            <a:ext cx="4357816" cy="47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Répercussion pour le salaire</a:t>
            </a:r>
            <a:endParaRPr lang="fr-FR" dirty="0"/>
          </a:p>
        </p:txBody>
      </p:sp>
      <p:sp>
        <p:nvSpPr>
          <p:cNvPr id="32" name="Sous-titre 2"/>
          <p:cNvSpPr txBox="1">
            <a:spLocks/>
          </p:cNvSpPr>
          <p:nvPr/>
        </p:nvSpPr>
        <p:spPr>
          <a:xfrm>
            <a:off x="4878524" y="5208509"/>
            <a:ext cx="6844265" cy="898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 smtClean="0"/>
              <a:t>le salarié à 100% de son salaire pour les heures réalisé en télétravail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89341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58" y="1482429"/>
            <a:ext cx="2203047" cy="4349558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9" t="26546" r="17980" b="28408"/>
          <a:stretch/>
        </p:blipFill>
        <p:spPr>
          <a:xfrm>
            <a:off x="11104605" y="128034"/>
            <a:ext cx="914400" cy="876982"/>
          </a:xfrm>
          <a:prstGeom prst="rect">
            <a:avLst/>
          </a:prstGeom>
        </p:spPr>
      </p:pic>
      <p:sp>
        <p:nvSpPr>
          <p:cNvPr id="30" name="Sous-titre 2"/>
          <p:cNvSpPr txBox="1">
            <a:spLocks/>
          </p:cNvSpPr>
          <p:nvPr/>
        </p:nvSpPr>
        <p:spPr>
          <a:xfrm>
            <a:off x="695081" y="213933"/>
            <a:ext cx="6867253" cy="85682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Informations plus général par rapport au financement du salaire</a:t>
            </a:r>
          </a:p>
          <a:p>
            <a:r>
              <a:rPr lang="fr-FR" dirty="0" smtClean="0"/>
              <a:t>(En fonction du poste et des missions)</a:t>
            </a:r>
            <a:endParaRPr lang="fr-FR" dirty="0"/>
          </a:p>
        </p:txBody>
      </p:sp>
      <p:pic>
        <p:nvPicPr>
          <p:cNvPr id="32" name="Image 31"/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0161" y="1616134"/>
            <a:ext cx="2174779" cy="4349558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337"/>
          <a:stretch/>
        </p:blipFill>
        <p:spPr>
          <a:xfrm>
            <a:off x="282458" y="3805498"/>
            <a:ext cx="2203047" cy="2029603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3185" b="2"/>
          <a:stretch/>
        </p:blipFill>
        <p:spPr>
          <a:xfrm>
            <a:off x="7350161" y="2192782"/>
            <a:ext cx="2203047" cy="3776026"/>
          </a:xfrm>
          <a:prstGeom prst="rect">
            <a:avLst/>
          </a:prstGeom>
        </p:spPr>
      </p:pic>
      <p:sp>
        <p:nvSpPr>
          <p:cNvPr id="35" name="Sous-titre 2"/>
          <p:cNvSpPr txBox="1">
            <a:spLocks/>
          </p:cNvSpPr>
          <p:nvPr/>
        </p:nvSpPr>
        <p:spPr>
          <a:xfrm>
            <a:off x="1938701" y="2334399"/>
            <a:ext cx="3587233" cy="47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6" name="Sous-titre 2"/>
          <p:cNvSpPr txBox="1">
            <a:spLocks/>
          </p:cNvSpPr>
          <p:nvPr/>
        </p:nvSpPr>
        <p:spPr>
          <a:xfrm>
            <a:off x="3124217" y="1941316"/>
            <a:ext cx="3587233" cy="47157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Coût du salaire financé par les usagers</a:t>
            </a:r>
            <a:endParaRPr lang="fr-FR" dirty="0"/>
          </a:p>
        </p:txBody>
      </p:sp>
      <p:sp>
        <p:nvSpPr>
          <p:cNvPr id="37" name="Sous-titre 2"/>
          <p:cNvSpPr txBox="1">
            <a:spLocks/>
          </p:cNvSpPr>
          <p:nvPr/>
        </p:nvSpPr>
        <p:spPr>
          <a:xfrm>
            <a:off x="2502460" y="3609222"/>
            <a:ext cx="4830746" cy="47157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Coût du salaire financé par les subventions d’activité </a:t>
            </a:r>
            <a:endParaRPr lang="fr-FR" dirty="0"/>
          </a:p>
        </p:txBody>
      </p:sp>
      <p:sp>
        <p:nvSpPr>
          <p:cNvPr id="39" name="Sous-titre 2"/>
          <p:cNvSpPr txBox="1">
            <a:spLocks/>
          </p:cNvSpPr>
          <p:nvPr/>
        </p:nvSpPr>
        <p:spPr>
          <a:xfrm>
            <a:off x="2499592" y="6310654"/>
            <a:ext cx="5263978" cy="47157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Coût du salaire financé par les subventions structurelles </a:t>
            </a:r>
            <a:endParaRPr lang="fr-FR" dirty="0"/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383"/>
          <a:stretch/>
        </p:blipFill>
        <p:spPr>
          <a:xfrm>
            <a:off x="282457" y="5458743"/>
            <a:ext cx="2203047" cy="374801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168" b="-1"/>
          <a:stretch/>
        </p:blipFill>
        <p:spPr>
          <a:xfrm>
            <a:off x="7350161" y="4919507"/>
            <a:ext cx="2203047" cy="1036649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4226" y="1670229"/>
            <a:ext cx="2174779" cy="4349558"/>
          </a:xfrm>
          <a:prstGeom prst="rect">
            <a:avLst/>
          </a:prstGeom>
        </p:spPr>
      </p:pic>
      <p:cxnSp>
        <p:nvCxnSpPr>
          <p:cNvPr id="3" name="Connecteur droit avec flèche 2"/>
          <p:cNvCxnSpPr>
            <a:stCxn id="36" idx="1"/>
          </p:cNvCxnSpPr>
          <p:nvPr/>
        </p:nvCxnSpPr>
        <p:spPr>
          <a:xfrm flipH="1">
            <a:off x="2364259" y="2177103"/>
            <a:ext cx="759958" cy="3930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/>
          <p:nvPr/>
        </p:nvCxnSpPr>
        <p:spPr>
          <a:xfrm flipH="1">
            <a:off x="1938701" y="3912319"/>
            <a:ext cx="1116072" cy="565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 flipH="1" flipV="1">
            <a:off x="1938701" y="5913819"/>
            <a:ext cx="738596" cy="490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V="1">
            <a:off x="6774731" y="2018270"/>
            <a:ext cx="1121204" cy="479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>
            <a:off x="6783648" y="3914234"/>
            <a:ext cx="1042843" cy="563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/>
          <p:nvPr/>
        </p:nvCxnSpPr>
        <p:spPr>
          <a:xfrm flipV="1">
            <a:off x="7305069" y="5664383"/>
            <a:ext cx="521422" cy="582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 flipV="1">
            <a:off x="7718133" y="5955407"/>
            <a:ext cx="2537975" cy="5062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986980" y="1034379"/>
            <a:ext cx="9829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Salarié 1</a:t>
            </a:r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7819351" y="1030480"/>
            <a:ext cx="9829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Salarié 2</a:t>
            </a: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10256108" y="1043685"/>
            <a:ext cx="9829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Salarié 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277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4" y="1272748"/>
            <a:ext cx="551244" cy="1102488"/>
          </a:xfrm>
          <a:prstGeom prst="rect">
            <a:avLst/>
          </a:prstGeom>
        </p:spPr>
      </p:pic>
      <p:sp>
        <p:nvSpPr>
          <p:cNvPr id="7" name="Sous-titre 2"/>
          <p:cNvSpPr txBox="1">
            <a:spLocks/>
          </p:cNvSpPr>
          <p:nvPr/>
        </p:nvSpPr>
        <p:spPr>
          <a:xfrm>
            <a:off x="1220925" y="1588205"/>
            <a:ext cx="1934167" cy="47157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Pour les salariés en arrêt total d’activité</a:t>
            </a:r>
            <a:endParaRPr lang="fr-FR" dirty="0"/>
          </a:p>
        </p:txBody>
      </p:sp>
      <p:sp>
        <p:nvSpPr>
          <p:cNvPr id="10" name="Sous-titre 2"/>
          <p:cNvSpPr txBox="1">
            <a:spLocks/>
          </p:cNvSpPr>
          <p:nvPr/>
        </p:nvSpPr>
        <p:spPr>
          <a:xfrm>
            <a:off x="1017445" y="3635142"/>
            <a:ext cx="2291083" cy="37818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Pour les salariés en arrêt partiel d’activité</a:t>
            </a:r>
            <a:endParaRPr lang="fr-FR" dirty="0"/>
          </a:p>
        </p:txBody>
      </p:sp>
      <p:grpSp>
        <p:nvGrpSpPr>
          <p:cNvPr id="12" name="Groupe 11"/>
          <p:cNvGrpSpPr/>
          <p:nvPr/>
        </p:nvGrpSpPr>
        <p:grpSpPr>
          <a:xfrm>
            <a:off x="593481" y="3194040"/>
            <a:ext cx="554674" cy="1089453"/>
            <a:chOff x="1150558" y="3233351"/>
            <a:chExt cx="554674" cy="1089453"/>
          </a:xfrm>
        </p:grpSpPr>
        <p:pic>
          <p:nvPicPr>
            <p:cNvPr id="8" name="Image 7"/>
            <p:cNvPicPr>
              <a:picLocks noChangeAspect="1"/>
            </p:cNvPicPr>
            <p:nvPr/>
          </p:nvPicPr>
          <p:blipFill rotWithShape="1">
            <a:blip r:embed="rId2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2839"/>
            <a:stretch/>
          </p:blipFill>
          <p:spPr>
            <a:xfrm>
              <a:off x="1153988" y="3233351"/>
              <a:ext cx="551244" cy="630195"/>
            </a:xfrm>
            <a:prstGeom prst="rect">
              <a:avLst/>
            </a:prstGeom>
          </p:spPr>
        </p:pic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425"/>
            <a:stretch/>
          </p:blipFill>
          <p:spPr>
            <a:xfrm>
              <a:off x="1150558" y="3809321"/>
              <a:ext cx="551244" cy="513483"/>
            </a:xfrm>
            <a:prstGeom prst="rect">
              <a:avLst/>
            </a:prstGeom>
          </p:spPr>
        </p:pic>
      </p:grpSp>
      <p:sp>
        <p:nvSpPr>
          <p:cNvPr id="15" name="Accolade fermante 14"/>
          <p:cNvSpPr/>
          <p:nvPr/>
        </p:nvSpPr>
        <p:spPr>
          <a:xfrm>
            <a:off x="3101752" y="1563742"/>
            <a:ext cx="321275" cy="622273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Accolade fermante 15"/>
          <p:cNvSpPr/>
          <p:nvPr/>
        </p:nvSpPr>
        <p:spPr>
          <a:xfrm>
            <a:off x="3101751" y="3515559"/>
            <a:ext cx="321275" cy="745826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9" t="26546" r="17980" b="28408"/>
          <a:stretch/>
        </p:blipFill>
        <p:spPr>
          <a:xfrm>
            <a:off x="11104605" y="128034"/>
            <a:ext cx="914400" cy="876982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358" y="1291872"/>
            <a:ext cx="906162" cy="906162"/>
          </a:xfrm>
          <a:prstGeom prst="rect">
            <a:avLst/>
          </a:prstGeom>
        </p:spPr>
      </p:pic>
      <p:sp>
        <p:nvSpPr>
          <p:cNvPr id="21" name="Triangle isocèle 20"/>
          <p:cNvSpPr/>
          <p:nvPr/>
        </p:nvSpPr>
        <p:spPr>
          <a:xfrm rot="19805676">
            <a:off x="4141746" y="1653187"/>
            <a:ext cx="432139" cy="72050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358" y="3396639"/>
            <a:ext cx="811762" cy="811762"/>
          </a:xfrm>
          <a:prstGeom prst="rect">
            <a:avLst/>
          </a:prstGeom>
        </p:spPr>
      </p:pic>
      <p:sp>
        <p:nvSpPr>
          <p:cNvPr id="24" name="Triangle isocèle 23"/>
          <p:cNvSpPr/>
          <p:nvPr/>
        </p:nvSpPr>
        <p:spPr>
          <a:xfrm rot="19805676">
            <a:off x="4106055" y="3705912"/>
            <a:ext cx="432139" cy="72050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5" name="Imag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036" y="3436868"/>
            <a:ext cx="811762" cy="811762"/>
          </a:xfrm>
          <a:prstGeom prst="rect">
            <a:avLst/>
          </a:prstGeom>
        </p:spPr>
      </p:pic>
      <p:sp>
        <p:nvSpPr>
          <p:cNvPr id="30" name="Sous-titre 2"/>
          <p:cNvSpPr txBox="1">
            <a:spLocks/>
          </p:cNvSpPr>
          <p:nvPr/>
        </p:nvSpPr>
        <p:spPr>
          <a:xfrm>
            <a:off x="-402603" y="437062"/>
            <a:ext cx="4357816" cy="47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charges </a:t>
            </a:r>
            <a:endParaRPr lang="fr-FR" dirty="0"/>
          </a:p>
        </p:txBody>
      </p:sp>
      <p:pic>
        <p:nvPicPr>
          <p:cNvPr id="33" name="Image 32"/>
          <p:cNvPicPr>
            <a:picLocks noChangeAspect="1"/>
          </p:cNvPicPr>
          <p:nvPr/>
        </p:nvPicPr>
        <p:blipFill rotWithShape="1"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9791" b="1"/>
          <a:stretch/>
        </p:blipFill>
        <p:spPr>
          <a:xfrm>
            <a:off x="7642279" y="3023286"/>
            <a:ext cx="930462" cy="622868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383"/>
          <a:stretch/>
        </p:blipFill>
        <p:spPr>
          <a:xfrm>
            <a:off x="7642279" y="3512109"/>
            <a:ext cx="930462" cy="133490"/>
          </a:xfrm>
          <a:prstGeom prst="rect">
            <a:avLst/>
          </a:prstGeom>
        </p:spPr>
      </p:pic>
      <p:sp>
        <p:nvSpPr>
          <p:cNvPr id="44" name="Sous-titre 2"/>
          <p:cNvSpPr txBox="1">
            <a:spLocks/>
          </p:cNvSpPr>
          <p:nvPr/>
        </p:nvSpPr>
        <p:spPr>
          <a:xfrm>
            <a:off x="1249353" y="2495243"/>
            <a:ext cx="1934167" cy="47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Ou </a:t>
            </a:r>
            <a:endParaRPr lang="fr-FR" dirty="0"/>
          </a:p>
        </p:txBody>
      </p:sp>
      <p:cxnSp>
        <p:nvCxnSpPr>
          <p:cNvPr id="18" name="Connecteur droit 17"/>
          <p:cNvCxnSpPr/>
          <p:nvPr/>
        </p:nvCxnSpPr>
        <p:spPr>
          <a:xfrm flipH="1">
            <a:off x="6397687" y="1128584"/>
            <a:ext cx="31491" cy="359169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Sous-titre 2"/>
          <p:cNvSpPr txBox="1">
            <a:spLocks/>
          </p:cNvSpPr>
          <p:nvPr/>
        </p:nvSpPr>
        <p:spPr>
          <a:xfrm>
            <a:off x="6383864" y="412599"/>
            <a:ext cx="4357816" cy="47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Produits </a:t>
            </a:r>
            <a:endParaRPr lang="fr-FR" dirty="0"/>
          </a:p>
        </p:txBody>
      </p:sp>
      <p:sp>
        <p:nvSpPr>
          <p:cNvPr id="51" name="Sous-titre 2"/>
          <p:cNvSpPr txBox="1">
            <a:spLocks/>
          </p:cNvSpPr>
          <p:nvPr/>
        </p:nvSpPr>
        <p:spPr>
          <a:xfrm>
            <a:off x="6864252" y="1272748"/>
            <a:ext cx="1941998" cy="143818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il va y avoir une diminution des produits des familles et peut-être des subventions liées à l’activité mais pour beaucoup, il restera un peu de la subvention structurelle</a:t>
            </a:r>
            <a:endParaRPr lang="fr-FR" dirty="0"/>
          </a:p>
        </p:txBody>
      </p:sp>
      <p:pic>
        <p:nvPicPr>
          <p:cNvPr id="53" name="Image 5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85"/>
          <a:stretch/>
        </p:blipFill>
        <p:spPr>
          <a:xfrm>
            <a:off x="10149026" y="2186975"/>
            <a:ext cx="869289" cy="1528475"/>
          </a:xfrm>
          <a:prstGeom prst="rect">
            <a:avLst/>
          </a:prstGeom>
        </p:spPr>
      </p:pic>
      <p:sp>
        <p:nvSpPr>
          <p:cNvPr id="54" name="Sous-titre 2"/>
          <p:cNvSpPr txBox="1">
            <a:spLocks/>
          </p:cNvSpPr>
          <p:nvPr/>
        </p:nvSpPr>
        <p:spPr>
          <a:xfrm>
            <a:off x="9587849" y="1452282"/>
            <a:ext cx="1773120" cy="371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l’aide de l’état</a:t>
            </a:r>
            <a:endParaRPr lang="fr-FR" dirty="0"/>
          </a:p>
        </p:txBody>
      </p:sp>
      <p:sp>
        <p:nvSpPr>
          <p:cNvPr id="55" name="Sous-titre 2"/>
          <p:cNvSpPr txBox="1">
            <a:spLocks/>
          </p:cNvSpPr>
          <p:nvPr/>
        </p:nvSpPr>
        <p:spPr>
          <a:xfrm>
            <a:off x="9016762" y="1503169"/>
            <a:ext cx="408777" cy="371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+</a:t>
            </a:r>
            <a:endParaRPr lang="fr-FR" dirty="0"/>
          </a:p>
        </p:txBody>
      </p:sp>
      <p:sp>
        <p:nvSpPr>
          <p:cNvPr id="61" name="Sous-titre 2"/>
          <p:cNvSpPr txBox="1">
            <a:spLocks/>
          </p:cNvSpPr>
          <p:nvPr/>
        </p:nvSpPr>
        <p:spPr>
          <a:xfrm>
            <a:off x="-3894" y="97141"/>
            <a:ext cx="1941998" cy="31545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>
                <a:solidFill>
                  <a:srgbClr val="FF0000"/>
                </a:solidFill>
              </a:rPr>
              <a:t>Hypothèse 1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7" name="Sous-titre 2"/>
          <p:cNvSpPr txBox="1">
            <a:spLocks/>
          </p:cNvSpPr>
          <p:nvPr/>
        </p:nvSpPr>
        <p:spPr>
          <a:xfrm>
            <a:off x="2954619" y="472551"/>
            <a:ext cx="2531778" cy="476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Maintien des 80% pour les heures en « activité partielle » ou chômage technique</a:t>
            </a:r>
            <a:endParaRPr lang="fr-FR" dirty="0"/>
          </a:p>
        </p:txBody>
      </p:sp>
      <p:sp>
        <p:nvSpPr>
          <p:cNvPr id="28" name="Accolade fermante 27"/>
          <p:cNvSpPr/>
          <p:nvPr/>
        </p:nvSpPr>
        <p:spPr>
          <a:xfrm rot="5400000">
            <a:off x="9080605" y="2482098"/>
            <a:ext cx="219538" cy="4652245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Sous-titre 2"/>
          <p:cNvSpPr txBox="1">
            <a:spLocks/>
          </p:cNvSpPr>
          <p:nvPr/>
        </p:nvSpPr>
        <p:spPr>
          <a:xfrm>
            <a:off x="7835251" y="5230342"/>
            <a:ext cx="2906429" cy="67064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Nous risquons de faire du bénéfice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871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4" y="1272748"/>
            <a:ext cx="551244" cy="1102488"/>
          </a:xfrm>
          <a:prstGeom prst="rect">
            <a:avLst/>
          </a:prstGeom>
        </p:spPr>
      </p:pic>
      <p:sp>
        <p:nvSpPr>
          <p:cNvPr id="7" name="Sous-titre 2"/>
          <p:cNvSpPr txBox="1">
            <a:spLocks/>
          </p:cNvSpPr>
          <p:nvPr/>
        </p:nvSpPr>
        <p:spPr>
          <a:xfrm>
            <a:off x="1220925" y="1588205"/>
            <a:ext cx="1934167" cy="47157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Pour les salariés en arrêt total d’activité</a:t>
            </a:r>
            <a:endParaRPr lang="fr-FR" dirty="0"/>
          </a:p>
        </p:txBody>
      </p:sp>
      <p:sp>
        <p:nvSpPr>
          <p:cNvPr id="10" name="Sous-titre 2"/>
          <p:cNvSpPr txBox="1">
            <a:spLocks/>
          </p:cNvSpPr>
          <p:nvPr/>
        </p:nvSpPr>
        <p:spPr>
          <a:xfrm>
            <a:off x="1017445" y="3635142"/>
            <a:ext cx="2291083" cy="37818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Pour les salariés en arrêt partiel d’activité</a:t>
            </a:r>
            <a:endParaRPr lang="fr-FR" dirty="0"/>
          </a:p>
        </p:txBody>
      </p:sp>
      <p:grpSp>
        <p:nvGrpSpPr>
          <p:cNvPr id="12" name="Groupe 11"/>
          <p:cNvGrpSpPr/>
          <p:nvPr/>
        </p:nvGrpSpPr>
        <p:grpSpPr>
          <a:xfrm>
            <a:off x="593481" y="3194040"/>
            <a:ext cx="554674" cy="1089453"/>
            <a:chOff x="1150558" y="3233351"/>
            <a:chExt cx="554674" cy="1089453"/>
          </a:xfrm>
        </p:grpSpPr>
        <p:pic>
          <p:nvPicPr>
            <p:cNvPr id="8" name="Image 7"/>
            <p:cNvPicPr>
              <a:picLocks noChangeAspect="1"/>
            </p:cNvPicPr>
            <p:nvPr/>
          </p:nvPicPr>
          <p:blipFill rotWithShape="1">
            <a:blip r:embed="rId2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2839"/>
            <a:stretch/>
          </p:blipFill>
          <p:spPr>
            <a:xfrm>
              <a:off x="1153988" y="3233351"/>
              <a:ext cx="551244" cy="630195"/>
            </a:xfrm>
            <a:prstGeom prst="rect">
              <a:avLst/>
            </a:prstGeom>
          </p:spPr>
        </p:pic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425"/>
            <a:stretch/>
          </p:blipFill>
          <p:spPr>
            <a:xfrm>
              <a:off x="1150558" y="3809321"/>
              <a:ext cx="551244" cy="513483"/>
            </a:xfrm>
            <a:prstGeom prst="rect">
              <a:avLst/>
            </a:prstGeom>
          </p:spPr>
        </p:pic>
      </p:grpSp>
      <p:sp>
        <p:nvSpPr>
          <p:cNvPr id="15" name="Accolade fermante 14"/>
          <p:cNvSpPr/>
          <p:nvPr/>
        </p:nvSpPr>
        <p:spPr>
          <a:xfrm>
            <a:off x="3101752" y="1563742"/>
            <a:ext cx="321275" cy="622273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Accolade fermante 15"/>
          <p:cNvSpPr/>
          <p:nvPr/>
        </p:nvSpPr>
        <p:spPr>
          <a:xfrm>
            <a:off x="3101751" y="3515559"/>
            <a:ext cx="321275" cy="745826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9" t="26546" r="17980" b="28408"/>
          <a:stretch/>
        </p:blipFill>
        <p:spPr>
          <a:xfrm>
            <a:off x="11104605" y="128034"/>
            <a:ext cx="914400" cy="876982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036" y="3436868"/>
            <a:ext cx="811762" cy="811762"/>
          </a:xfrm>
          <a:prstGeom prst="rect">
            <a:avLst/>
          </a:prstGeom>
        </p:spPr>
      </p:pic>
      <p:sp>
        <p:nvSpPr>
          <p:cNvPr id="30" name="Sous-titre 2"/>
          <p:cNvSpPr txBox="1">
            <a:spLocks/>
          </p:cNvSpPr>
          <p:nvPr/>
        </p:nvSpPr>
        <p:spPr>
          <a:xfrm>
            <a:off x="527221" y="269224"/>
            <a:ext cx="4357816" cy="47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charges </a:t>
            </a:r>
            <a:endParaRPr lang="fr-FR" dirty="0"/>
          </a:p>
        </p:txBody>
      </p:sp>
      <p:pic>
        <p:nvPicPr>
          <p:cNvPr id="33" name="Image 32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9791" b="1"/>
          <a:stretch/>
        </p:blipFill>
        <p:spPr>
          <a:xfrm>
            <a:off x="7642279" y="3023286"/>
            <a:ext cx="930462" cy="622868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383"/>
          <a:stretch/>
        </p:blipFill>
        <p:spPr>
          <a:xfrm>
            <a:off x="7642279" y="3512109"/>
            <a:ext cx="930462" cy="133490"/>
          </a:xfrm>
          <a:prstGeom prst="rect">
            <a:avLst/>
          </a:prstGeom>
        </p:spPr>
      </p:pic>
      <p:sp>
        <p:nvSpPr>
          <p:cNvPr id="44" name="Sous-titre 2"/>
          <p:cNvSpPr txBox="1">
            <a:spLocks/>
          </p:cNvSpPr>
          <p:nvPr/>
        </p:nvSpPr>
        <p:spPr>
          <a:xfrm>
            <a:off x="1249353" y="2495243"/>
            <a:ext cx="1934167" cy="47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Ou </a:t>
            </a:r>
            <a:endParaRPr lang="fr-FR" dirty="0"/>
          </a:p>
        </p:txBody>
      </p:sp>
      <p:cxnSp>
        <p:nvCxnSpPr>
          <p:cNvPr id="18" name="Connecteur droit 17"/>
          <p:cNvCxnSpPr/>
          <p:nvPr/>
        </p:nvCxnSpPr>
        <p:spPr>
          <a:xfrm flipH="1">
            <a:off x="6397687" y="1128584"/>
            <a:ext cx="31491" cy="359169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Sous-titre 2"/>
          <p:cNvSpPr txBox="1">
            <a:spLocks/>
          </p:cNvSpPr>
          <p:nvPr/>
        </p:nvSpPr>
        <p:spPr>
          <a:xfrm>
            <a:off x="6116593" y="362598"/>
            <a:ext cx="4357816" cy="47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Produits </a:t>
            </a:r>
            <a:endParaRPr lang="fr-FR" dirty="0"/>
          </a:p>
        </p:txBody>
      </p:sp>
      <p:sp>
        <p:nvSpPr>
          <p:cNvPr id="51" name="Sous-titre 2"/>
          <p:cNvSpPr txBox="1">
            <a:spLocks/>
          </p:cNvSpPr>
          <p:nvPr/>
        </p:nvSpPr>
        <p:spPr>
          <a:xfrm>
            <a:off x="6864252" y="1272748"/>
            <a:ext cx="1941998" cy="110248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il va y avoir une diminution des produits des familles et peut-être des subventions liées à l’activité mais il restera la subvention structurelle</a:t>
            </a:r>
            <a:endParaRPr lang="fr-FR" dirty="0"/>
          </a:p>
        </p:txBody>
      </p:sp>
      <p:pic>
        <p:nvPicPr>
          <p:cNvPr id="53" name="Image 5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85"/>
          <a:stretch/>
        </p:blipFill>
        <p:spPr>
          <a:xfrm>
            <a:off x="10149026" y="2186975"/>
            <a:ext cx="869289" cy="1528475"/>
          </a:xfrm>
          <a:prstGeom prst="rect">
            <a:avLst/>
          </a:prstGeom>
        </p:spPr>
      </p:pic>
      <p:sp>
        <p:nvSpPr>
          <p:cNvPr id="54" name="Sous-titre 2"/>
          <p:cNvSpPr txBox="1">
            <a:spLocks/>
          </p:cNvSpPr>
          <p:nvPr/>
        </p:nvSpPr>
        <p:spPr>
          <a:xfrm>
            <a:off x="9587849" y="1452282"/>
            <a:ext cx="1773120" cy="371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l’aide de l’état</a:t>
            </a:r>
            <a:endParaRPr lang="fr-FR" dirty="0"/>
          </a:p>
        </p:txBody>
      </p:sp>
      <p:sp>
        <p:nvSpPr>
          <p:cNvPr id="55" name="Sous-titre 2"/>
          <p:cNvSpPr txBox="1">
            <a:spLocks/>
          </p:cNvSpPr>
          <p:nvPr/>
        </p:nvSpPr>
        <p:spPr>
          <a:xfrm>
            <a:off x="9016762" y="1503169"/>
            <a:ext cx="408777" cy="371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+</a:t>
            </a:r>
            <a:endParaRPr lang="fr-FR" dirty="0"/>
          </a:p>
        </p:txBody>
      </p:sp>
      <p:sp>
        <p:nvSpPr>
          <p:cNvPr id="61" name="Sous-titre 2"/>
          <p:cNvSpPr txBox="1">
            <a:spLocks/>
          </p:cNvSpPr>
          <p:nvPr/>
        </p:nvSpPr>
        <p:spPr>
          <a:xfrm>
            <a:off x="-64634" y="111495"/>
            <a:ext cx="1941998" cy="31545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>
                <a:solidFill>
                  <a:srgbClr val="FF0000"/>
                </a:solidFill>
              </a:rPr>
              <a:t>Hypothèse 2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2" name="Sous-titre 2"/>
          <p:cNvSpPr txBox="1">
            <a:spLocks/>
          </p:cNvSpPr>
          <p:nvPr/>
        </p:nvSpPr>
        <p:spPr>
          <a:xfrm>
            <a:off x="2731473" y="850374"/>
            <a:ext cx="2831532" cy="33081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Maintien à 100% du salaire</a:t>
            </a:r>
            <a:endParaRPr lang="fr-FR" dirty="0"/>
          </a:p>
        </p:txBody>
      </p:sp>
      <p:grpSp>
        <p:nvGrpSpPr>
          <p:cNvPr id="69" name="Groupe 68"/>
          <p:cNvGrpSpPr/>
          <p:nvPr/>
        </p:nvGrpSpPr>
        <p:grpSpPr>
          <a:xfrm>
            <a:off x="4020000" y="1732599"/>
            <a:ext cx="906162" cy="906832"/>
            <a:chOff x="3646958" y="4863954"/>
            <a:chExt cx="906162" cy="906832"/>
          </a:xfrm>
        </p:grpSpPr>
        <p:pic>
          <p:nvPicPr>
            <p:cNvPr id="67" name="Image 66"/>
            <p:cNvPicPr>
              <a:picLocks noChangeAspect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46958" y="4864624"/>
              <a:ext cx="906162" cy="906162"/>
            </a:xfrm>
            <a:prstGeom prst="rect">
              <a:avLst/>
            </a:prstGeom>
          </p:spPr>
        </p:pic>
        <p:sp>
          <p:nvSpPr>
            <p:cNvPr id="66" name="Secteurs 65"/>
            <p:cNvSpPr/>
            <p:nvPr/>
          </p:nvSpPr>
          <p:spPr>
            <a:xfrm rot="7648108">
              <a:off x="3672783" y="4870738"/>
              <a:ext cx="850652" cy="837083"/>
            </a:xfrm>
            <a:prstGeom prst="pie">
              <a:avLst>
                <a:gd name="adj1" fmla="val 20058356"/>
                <a:gd name="adj2" fmla="val 16198436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pic>
        <p:nvPicPr>
          <p:cNvPr id="20" name="Imag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358" y="1291872"/>
            <a:ext cx="906162" cy="906162"/>
          </a:xfrm>
          <a:prstGeom prst="rect">
            <a:avLst/>
          </a:prstGeom>
        </p:spPr>
      </p:pic>
      <p:sp>
        <p:nvSpPr>
          <p:cNvPr id="68" name="Triangle isocèle 67"/>
          <p:cNvSpPr/>
          <p:nvPr/>
        </p:nvSpPr>
        <p:spPr>
          <a:xfrm rot="19805676">
            <a:off x="4059517" y="1682202"/>
            <a:ext cx="529242" cy="50300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5" name="Groupe 74"/>
          <p:cNvGrpSpPr/>
          <p:nvPr/>
        </p:nvGrpSpPr>
        <p:grpSpPr>
          <a:xfrm>
            <a:off x="3917714" y="3857278"/>
            <a:ext cx="804401" cy="852429"/>
            <a:chOff x="3646958" y="4863954"/>
            <a:chExt cx="906162" cy="906832"/>
          </a:xfrm>
        </p:grpSpPr>
        <p:pic>
          <p:nvPicPr>
            <p:cNvPr id="76" name="Image 75"/>
            <p:cNvPicPr>
              <a:picLocks noChangeAspect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46958" y="4864624"/>
              <a:ext cx="906162" cy="906162"/>
            </a:xfrm>
            <a:prstGeom prst="rect">
              <a:avLst/>
            </a:prstGeom>
          </p:spPr>
        </p:pic>
        <p:sp>
          <p:nvSpPr>
            <p:cNvPr id="77" name="Secteurs 76"/>
            <p:cNvSpPr/>
            <p:nvPr/>
          </p:nvSpPr>
          <p:spPr>
            <a:xfrm rot="7648108">
              <a:off x="3672783" y="4870738"/>
              <a:ext cx="850652" cy="837083"/>
            </a:xfrm>
            <a:prstGeom prst="pie">
              <a:avLst>
                <a:gd name="adj1" fmla="val 20058356"/>
                <a:gd name="adj2" fmla="val 16198436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pic>
        <p:nvPicPr>
          <p:cNvPr id="23" name="Imag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358" y="3396639"/>
            <a:ext cx="811762" cy="811762"/>
          </a:xfrm>
          <a:prstGeom prst="rect">
            <a:avLst/>
          </a:prstGeom>
        </p:spPr>
      </p:pic>
      <p:sp>
        <p:nvSpPr>
          <p:cNvPr id="78" name="Triangle isocèle 77"/>
          <p:cNvSpPr/>
          <p:nvPr/>
        </p:nvSpPr>
        <p:spPr>
          <a:xfrm rot="19805676">
            <a:off x="4006176" y="3775250"/>
            <a:ext cx="529242" cy="50300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303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4" y="1272748"/>
            <a:ext cx="551244" cy="1102488"/>
          </a:xfrm>
          <a:prstGeom prst="rect">
            <a:avLst/>
          </a:prstGeom>
        </p:spPr>
      </p:pic>
      <p:sp>
        <p:nvSpPr>
          <p:cNvPr id="7" name="Sous-titre 2"/>
          <p:cNvSpPr txBox="1">
            <a:spLocks/>
          </p:cNvSpPr>
          <p:nvPr/>
        </p:nvSpPr>
        <p:spPr>
          <a:xfrm>
            <a:off x="1220925" y="1588205"/>
            <a:ext cx="1934167" cy="47157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Pour les salariés en arrêt total d’activité</a:t>
            </a:r>
            <a:endParaRPr lang="fr-FR" dirty="0"/>
          </a:p>
        </p:txBody>
      </p:sp>
      <p:sp>
        <p:nvSpPr>
          <p:cNvPr id="10" name="Sous-titre 2"/>
          <p:cNvSpPr txBox="1">
            <a:spLocks/>
          </p:cNvSpPr>
          <p:nvPr/>
        </p:nvSpPr>
        <p:spPr>
          <a:xfrm>
            <a:off x="1017445" y="3635142"/>
            <a:ext cx="2291083" cy="37818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Pour les salariés en arrêt partiel d’activité</a:t>
            </a:r>
            <a:endParaRPr lang="fr-FR" dirty="0"/>
          </a:p>
        </p:txBody>
      </p:sp>
      <p:grpSp>
        <p:nvGrpSpPr>
          <p:cNvPr id="12" name="Groupe 11"/>
          <p:cNvGrpSpPr/>
          <p:nvPr/>
        </p:nvGrpSpPr>
        <p:grpSpPr>
          <a:xfrm>
            <a:off x="593481" y="3194040"/>
            <a:ext cx="554674" cy="1089453"/>
            <a:chOff x="1150558" y="3233351"/>
            <a:chExt cx="554674" cy="1089453"/>
          </a:xfrm>
        </p:grpSpPr>
        <p:pic>
          <p:nvPicPr>
            <p:cNvPr id="8" name="Image 7"/>
            <p:cNvPicPr>
              <a:picLocks noChangeAspect="1"/>
            </p:cNvPicPr>
            <p:nvPr/>
          </p:nvPicPr>
          <p:blipFill rotWithShape="1">
            <a:blip r:embed="rId2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2839"/>
            <a:stretch/>
          </p:blipFill>
          <p:spPr>
            <a:xfrm>
              <a:off x="1153988" y="3233351"/>
              <a:ext cx="551244" cy="630195"/>
            </a:xfrm>
            <a:prstGeom prst="rect">
              <a:avLst/>
            </a:prstGeom>
          </p:spPr>
        </p:pic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425"/>
            <a:stretch/>
          </p:blipFill>
          <p:spPr>
            <a:xfrm>
              <a:off x="1150558" y="3809321"/>
              <a:ext cx="551244" cy="513483"/>
            </a:xfrm>
            <a:prstGeom prst="rect">
              <a:avLst/>
            </a:prstGeom>
          </p:spPr>
        </p:pic>
      </p:grpSp>
      <p:sp>
        <p:nvSpPr>
          <p:cNvPr id="15" name="Accolade fermante 14"/>
          <p:cNvSpPr/>
          <p:nvPr/>
        </p:nvSpPr>
        <p:spPr>
          <a:xfrm>
            <a:off x="3101752" y="1563742"/>
            <a:ext cx="321275" cy="622273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Accolade fermante 15"/>
          <p:cNvSpPr/>
          <p:nvPr/>
        </p:nvSpPr>
        <p:spPr>
          <a:xfrm>
            <a:off x="3101751" y="3515559"/>
            <a:ext cx="321275" cy="745826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9" t="26546" r="17980" b="28408"/>
          <a:stretch/>
        </p:blipFill>
        <p:spPr>
          <a:xfrm>
            <a:off x="11104605" y="128034"/>
            <a:ext cx="914400" cy="876982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036" y="3436868"/>
            <a:ext cx="811762" cy="811762"/>
          </a:xfrm>
          <a:prstGeom prst="rect">
            <a:avLst/>
          </a:prstGeom>
        </p:spPr>
      </p:pic>
      <p:sp>
        <p:nvSpPr>
          <p:cNvPr id="30" name="Sous-titre 2"/>
          <p:cNvSpPr txBox="1">
            <a:spLocks/>
          </p:cNvSpPr>
          <p:nvPr/>
        </p:nvSpPr>
        <p:spPr>
          <a:xfrm>
            <a:off x="527221" y="269224"/>
            <a:ext cx="4357816" cy="47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charges </a:t>
            </a:r>
            <a:endParaRPr lang="fr-FR" dirty="0"/>
          </a:p>
        </p:txBody>
      </p:sp>
      <p:sp>
        <p:nvSpPr>
          <p:cNvPr id="44" name="Sous-titre 2"/>
          <p:cNvSpPr txBox="1">
            <a:spLocks/>
          </p:cNvSpPr>
          <p:nvPr/>
        </p:nvSpPr>
        <p:spPr>
          <a:xfrm>
            <a:off x="1249353" y="2495243"/>
            <a:ext cx="1934167" cy="47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Ou </a:t>
            </a:r>
            <a:endParaRPr lang="fr-FR" dirty="0"/>
          </a:p>
        </p:txBody>
      </p:sp>
      <p:cxnSp>
        <p:nvCxnSpPr>
          <p:cNvPr id="18" name="Connecteur droit 17"/>
          <p:cNvCxnSpPr/>
          <p:nvPr/>
        </p:nvCxnSpPr>
        <p:spPr>
          <a:xfrm flipH="1">
            <a:off x="6397687" y="1128584"/>
            <a:ext cx="31491" cy="359169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Sous-titre 2"/>
          <p:cNvSpPr txBox="1">
            <a:spLocks/>
          </p:cNvSpPr>
          <p:nvPr/>
        </p:nvSpPr>
        <p:spPr>
          <a:xfrm>
            <a:off x="6116593" y="362598"/>
            <a:ext cx="4357816" cy="47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Produits </a:t>
            </a:r>
            <a:endParaRPr lang="fr-FR" dirty="0"/>
          </a:p>
        </p:txBody>
      </p:sp>
      <p:sp>
        <p:nvSpPr>
          <p:cNvPr id="62" name="Sous-titre 2"/>
          <p:cNvSpPr txBox="1">
            <a:spLocks/>
          </p:cNvSpPr>
          <p:nvPr/>
        </p:nvSpPr>
        <p:spPr>
          <a:xfrm>
            <a:off x="2731473" y="850374"/>
            <a:ext cx="2831532" cy="33081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Maintien à 100% du salaire</a:t>
            </a:r>
            <a:endParaRPr lang="fr-FR" dirty="0"/>
          </a:p>
        </p:txBody>
      </p:sp>
      <p:grpSp>
        <p:nvGrpSpPr>
          <p:cNvPr id="69" name="Groupe 68"/>
          <p:cNvGrpSpPr/>
          <p:nvPr/>
        </p:nvGrpSpPr>
        <p:grpSpPr>
          <a:xfrm>
            <a:off x="4020000" y="1732599"/>
            <a:ext cx="906162" cy="906832"/>
            <a:chOff x="3646958" y="4863954"/>
            <a:chExt cx="906162" cy="906832"/>
          </a:xfrm>
        </p:grpSpPr>
        <p:pic>
          <p:nvPicPr>
            <p:cNvPr id="67" name="Image 66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46958" y="4864624"/>
              <a:ext cx="906162" cy="906162"/>
            </a:xfrm>
            <a:prstGeom prst="rect">
              <a:avLst/>
            </a:prstGeom>
          </p:spPr>
        </p:pic>
        <p:sp>
          <p:nvSpPr>
            <p:cNvPr id="66" name="Secteurs 65"/>
            <p:cNvSpPr/>
            <p:nvPr/>
          </p:nvSpPr>
          <p:spPr>
            <a:xfrm rot="7648108">
              <a:off x="3672783" y="4870738"/>
              <a:ext cx="850652" cy="837083"/>
            </a:xfrm>
            <a:prstGeom prst="pie">
              <a:avLst>
                <a:gd name="adj1" fmla="val 20058356"/>
                <a:gd name="adj2" fmla="val 16198436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pic>
        <p:nvPicPr>
          <p:cNvPr id="20" name="Imag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358" y="1291872"/>
            <a:ext cx="906162" cy="906162"/>
          </a:xfrm>
          <a:prstGeom prst="rect">
            <a:avLst/>
          </a:prstGeom>
        </p:spPr>
      </p:pic>
      <p:sp>
        <p:nvSpPr>
          <p:cNvPr id="68" name="Triangle isocèle 67"/>
          <p:cNvSpPr/>
          <p:nvPr/>
        </p:nvSpPr>
        <p:spPr>
          <a:xfrm rot="19805676">
            <a:off x="4059517" y="1682202"/>
            <a:ext cx="529242" cy="50300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5" name="Groupe 74"/>
          <p:cNvGrpSpPr/>
          <p:nvPr/>
        </p:nvGrpSpPr>
        <p:grpSpPr>
          <a:xfrm>
            <a:off x="3917714" y="3857278"/>
            <a:ext cx="804401" cy="852429"/>
            <a:chOff x="3646958" y="4863954"/>
            <a:chExt cx="906162" cy="906832"/>
          </a:xfrm>
        </p:grpSpPr>
        <p:pic>
          <p:nvPicPr>
            <p:cNvPr id="76" name="Image 75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46958" y="4864624"/>
              <a:ext cx="906162" cy="906162"/>
            </a:xfrm>
            <a:prstGeom prst="rect">
              <a:avLst/>
            </a:prstGeom>
          </p:spPr>
        </p:pic>
        <p:sp>
          <p:nvSpPr>
            <p:cNvPr id="77" name="Secteurs 76"/>
            <p:cNvSpPr/>
            <p:nvPr/>
          </p:nvSpPr>
          <p:spPr>
            <a:xfrm rot="7648108">
              <a:off x="3672783" y="4870738"/>
              <a:ext cx="850652" cy="837083"/>
            </a:xfrm>
            <a:prstGeom prst="pie">
              <a:avLst>
                <a:gd name="adj1" fmla="val 20058356"/>
                <a:gd name="adj2" fmla="val 16198436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pic>
        <p:nvPicPr>
          <p:cNvPr id="23" name="Imag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358" y="3396639"/>
            <a:ext cx="811762" cy="811762"/>
          </a:xfrm>
          <a:prstGeom prst="rect">
            <a:avLst/>
          </a:prstGeom>
        </p:spPr>
      </p:pic>
      <p:sp>
        <p:nvSpPr>
          <p:cNvPr id="78" name="Triangle isocèle 77"/>
          <p:cNvSpPr/>
          <p:nvPr/>
        </p:nvSpPr>
        <p:spPr>
          <a:xfrm rot="19805676">
            <a:off x="4006176" y="3775250"/>
            <a:ext cx="529242" cy="50300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Sous-titre 2"/>
          <p:cNvSpPr txBox="1">
            <a:spLocks/>
          </p:cNvSpPr>
          <p:nvPr/>
        </p:nvSpPr>
        <p:spPr>
          <a:xfrm>
            <a:off x="6874940" y="1341168"/>
            <a:ext cx="1941998" cy="92528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Au pire, si tout les partenaires nous retiraient les subventions</a:t>
            </a:r>
            <a:endParaRPr lang="fr-FR" dirty="0"/>
          </a:p>
        </p:txBody>
      </p:sp>
      <p:pic>
        <p:nvPicPr>
          <p:cNvPr id="36" name="Image 3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85"/>
          <a:stretch/>
        </p:blipFill>
        <p:spPr>
          <a:xfrm>
            <a:off x="10149026" y="2186975"/>
            <a:ext cx="869289" cy="1528475"/>
          </a:xfrm>
          <a:prstGeom prst="rect">
            <a:avLst/>
          </a:prstGeom>
        </p:spPr>
      </p:pic>
      <p:sp>
        <p:nvSpPr>
          <p:cNvPr id="37" name="Sous-titre 2"/>
          <p:cNvSpPr txBox="1">
            <a:spLocks/>
          </p:cNvSpPr>
          <p:nvPr/>
        </p:nvSpPr>
        <p:spPr>
          <a:xfrm>
            <a:off x="9587849" y="1452282"/>
            <a:ext cx="1773120" cy="371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l’aide de l’état</a:t>
            </a:r>
            <a:endParaRPr lang="fr-FR" dirty="0"/>
          </a:p>
        </p:txBody>
      </p:sp>
      <p:sp>
        <p:nvSpPr>
          <p:cNvPr id="38" name="Sous-titre 2"/>
          <p:cNvSpPr txBox="1">
            <a:spLocks/>
          </p:cNvSpPr>
          <p:nvPr/>
        </p:nvSpPr>
        <p:spPr>
          <a:xfrm>
            <a:off x="9016762" y="1503169"/>
            <a:ext cx="408777" cy="371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+</a:t>
            </a:r>
            <a:endParaRPr lang="fr-FR" dirty="0"/>
          </a:p>
        </p:txBody>
      </p:sp>
      <p:sp>
        <p:nvSpPr>
          <p:cNvPr id="39" name="Sous-titre 2"/>
          <p:cNvSpPr txBox="1">
            <a:spLocks/>
          </p:cNvSpPr>
          <p:nvPr/>
        </p:nvSpPr>
        <p:spPr>
          <a:xfrm>
            <a:off x="167028" y="136272"/>
            <a:ext cx="1941998" cy="31545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>
                <a:solidFill>
                  <a:srgbClr val="FF0000"/>
                </a:solidFill>
              </a:rPr>
              <a:t>Hypothèse 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0" name="Flèche vers le bas 39"/>
          <p:cNvSpPr/>
          <p:nvPr/>
        </p:nvSpPr>
        <p:spPr>
          <a:xfrm>
            <a:off x="8102138" y="3822619"/>
            <a:ext cx="537185" cy="8775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4898093"/>
            <a:ext cx="1805539" cy="1179242"/>
          </a:xfrm>
          <a:prstGeom prst="rect">
            <a:avLst/>
          </a:prstGeom>
        </p:spPr>
      </p:pic>
      <p:sp>
        <p:nvSpPr>
          <p:cNvPr id="42" name="Accolade fermante 41"/>
          <p:cNvSpPr/>
          <p:nvPr/>
        </p:nvSpPr>
        <p:spPr>
          <a:xfrm>
            <a:off x="9376111" y="5086864"/>
            <a:ext cx="321275" cy="1168283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Sous-titre 2"/>
          <p:cNvSpPr txBox="1">
            <a:spLocks/>
          </p:cNvSpPr>
          <p:nvPr/>
        </p:nvSpPr>
        <p:spPr>
          <a:xfrm>
            <a:off x="9803027" y="5208362"/>
            <a:ext cx="2106491" cy="92528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Nous pourrions utiliser des fonds propres que nous avons dans le bilan, nommé « sécurisation de l’emploi »</a:t>
            </a:r>
            <a:endParaRPr lang="fr-FR" dirty="0"/>
          </a:p>
        </p:txBody>
      </p:sp>
      <p:pic>
        <p:nvPicPr>
          <p:cNvPr id="45" name="Image 44"/>
          <p:cNvPicPr>
            <a:picLocks noChangeAspect="1"/>
          </p:cNvPicPr>
          <p:nvPr/>
        </p:nvPicPr>
        <p:blipFill rotWithShape="1">
          <a:blip r:embed="rId8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9791" b="1"/>
          <a:stretch/>
        </p:blipFill>
        <p:spPr>
          <a:xfrm>
            <a:off x="7620000" y="2709225"/>
            <a:ext cx="930462" cy="622868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383"/>
          <a:stretch/>
        </p:blipFill>
        <p:spPr>
          <a:xfrm>
            <a:off x="7620000" y="3198048"/>
            <a:ext cx="930462" cy="133490"/>
          </a:xfrm>
          <a:prstGeom prst="rect">
            <a:avLst/>
          </a:prstGeom>
        </p:spPr>
      </p:pic>
      <p:cxnSp>
        <p:nvCxnSpPr>
          <p:cNvPr id="47" name="Connecteur droit 46"/>
          <p:cNvCxnSpPr/>
          <p:nvPr/>
        </p:nvCxnSpPr>
        <p:spPr>
          <a:xfrm>
            <a:off x="7776519" y="2495243"/>
            <a:ext cx="551935" cy="10203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 flipH="1">
            <a:off x="7761266" y="2433450"/>
            <a:ext cx="669747" cy="117148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3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4" y="1272748"/>
            <a:ext cx="551244" cy="1102488"/>
          </a:xfrm>
          <a:prstGeom prst="rect">
            <a:avLst/>
          </a:prstGeom>
        </p:spPr>
      </p:pic>
      <p:sp>
        <p:nvSpPr>
          <p:cNvPr id="7" name="Sous-titre 2"/>
          <p:cNvSpPr txBox="1">
            <a:spLocks/>
          </p:cNvSpPr>
          <p:nvPr/>
        </p:nvSpPr>
        <p:spPr>
          <a:xfrm>
            <a:off x="1220925" y="1588205"/>
            <a:ext cx="1934167" cy="47157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Pour les salariés en arrêt total d’activité</a:t>
            </a:r>
            <a:endParaRPr lang="fr-FR" dirty="0"/>
          </a:p>
        </p:txBody>
      </p:sp>
      <p:sp>
        <p:nvSpPr>
          <p:cNvPr id="10" name="Sous-titre 2"/>
          <p:cNvSpPr txBox="1">
            <a:spLocks/>
          </p:cNvSpPr>
          <p:nvPr/>
        </p:nvSpPr>
        <p:spPr>
          <a:xfrm>
            <a:off x="1017445" y="3635142"/>
            <a:ext cx="2291083" cy="37818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Pour les salariés en arrêt partiel d’activité</a:t>
            </a:r>
            <a:endParaRPr lang="fr-FR" dirty="0"/>
          </a:p>
        </p:txBody>
      </p:sp>
      <p:grpSp>
        <p:nvGrpSpPr>
          <p:cNvPr id="12" name="Groupe 11"/>
          <p:cNvGrpSpPr/>
          <p:nvPr/>
        </p:nvGrpSpPr>
        <p:grpSpPr>
          <a:xfrm>
            <a:off x="593481" y="3194040"/>
            <a:ext cx="554674" cy="1089453"/>
            <a:chOff x="1150558" y="3233351"/>
            <a:chExt cx="554674" cy="1089453"/>
          </a:xfrm>
        </p:grpSpPr>
        <p:pic>
          <p:nvPicPr>
            <p:cNvPr id="8" name="Image 7"/>
            <p:cNvPicPr>
              <a:picLocks noChangeAspect="1"/>
            </p:cNvPicPr>
            <p:nvPr/>
          </p:nvPicPr>
          <p:blipFill rotWithShape="1">
            <a:blip r:embed="rId2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2839"/>
            <a:stretch/>
          </p:blipFill>
          <p:spPr>
            <a:xfrm>
              <a:off x="1153988" y="3233351"/>
              <a:ext cx="551244" cy="630195"/>
            </a:xfrm>
            <a:prstGeom prst="rect">
              <a:avLst/>
            </a:prstGeom>
          </p:spPr>
        </p:pic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425"/>
            <a:stretch/>
          </p:blipFill>
          <p:spPr>
            <a:xfrm>
              <a:off x="1150558" y="3809321"/>
              <a:ext cx="551244" cy="513483"/>
            </a:xfrm>
            <a:prstGeom prst="rect">
              <a:avLst/>
            </a:prstGeom>
          </p:spPr>
        </p:pic>
      </p:grpSp>
      <p:sp>
        <p:nvSpPr>
          <p:cNvPr id="15" name="Accolade fermante 14"/>
          <p:cNvSpPr/>
          <p:nvPr/>
        </p:nvSpPr>
        <p:spPr>
          <a:xfrm>
            <a:off x="3101752" y="1563742"/>
            <a:ext cx="321275" cy="622273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Accolade fermante 15"/>
          <p:cNvSpPr/>
          <p:nvPr/>
        </p:nvSpPr>
        <p:spPr>
          <a:xfrm>
            <a:off x="3101751" y="3515559"/>
            <a:ext cx="321275" cy="745826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9" t="26546" r="17980" b="28408"/>
          <a:stretch/>
        </p:blipFill>
        <p:spPr>
          <a:xfrm>
            <a:off x="11104605" y="128034"/>
            <a:ext cx="914400" cy="876982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036" y="3436868"/>
            <a:ext cx="811762" cy="811762"/>
          </a:xfrm>
          <a:prstGeom prst="rect">
            <a:avLst/>
          </a:prstGeom>
        </p:spPr>
      </p:pic>
      <p:sp>
        <p:nvSpPr>
          <p:cNvPr id="44" name="Sous-titre 2"/>
          <p:cNvSpPr txBox="1">
            <a:spLocks/>
          </p:cNvSpPr>
          <p:nvPr/>
        </p:nvSpPr>
        <p:spPr>
          <a:xfrm>
            <a:off x="1249353" y="2495243"/>
            <a:ext cx="1934167" cy="47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Ou </a:t>
            </a:r>
            <a:endParaRPr lang="fr-FR" dirty="0"/>
          </a:p>
        </p:txBody>
      </p:sp>
      <p:sp>
        <p:nvSpPr>
          <p:cNvPr id="62" name="Sous-titre 2"/>
          <p:cNvSpPr txBox="1">
            <a:spLocks/>
          </p:cNvSpPr>
          <p:nvPr/>
        </p:nvSpPr>
        <p:spPr>
          <a:xfrm>
            <a:off x="2731473" y="850374"/>
            <a:ext cx="2831532" cy="33081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Maintien à 100% du salaire</a:t>
            </a:r>
            <a:endParaRPr lang="fr-FR" dirty="0"/>
          </a:p>
        </p:txBody>
      </p:sp>
      <p:grpSp>
        <p:nvGrpSpPr>
          <p:cNvPr id="69" name="Groupe 68"/>
          <p:cNvGrpSpPr/>
          <p:nvPr/>
        </p:nvGrpSpPr>
        <p:grpSpPr>
          <a:xfrm>
            <a:off x="4020000" y="1732599"/>
            <a:ext cx="906162" cy="906832"/>
            <a:chOff x="3646958" y="4863954"/>
            <a:chExt cx="906162" cy="906832"/>
          </a:xfrm>
        </p:grpSpPr>
        <p:pic>
          <p:nvPicPr>
            <p:cNvPr id="67" name="Image 66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46958" y="4864624"/>
              <a:ext cx="906162" cy="906162"/>
            </a:xfrm>
            <a:prstGeom prst="rect">
              <a:avLst/>
            </a:prstGeom>
          </p:spPr>
        </p:pic>
        <p:sp>
          <p:nvSpPr>
            <p:cNvPr id="66" name="Secteurs 65"/>
            <p:cNvSpPr/>
            <p:nvPr/>
          </p:nvSpPr>
          <p:spPr>
            <a:xfrm rot="7648108">
              <a:off x="3672783" y="4870738"/>
              <a:ext cx="850652" cy="837083"/>
            </a:xfrm>
            <a:prstGeom prst="pie">
              <a:avLst>
                <a:gd name="adj1" fmla="val 20058356"/>
                <a:gd name="adj2" fmla="val 16198436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pic>
        <p:nvPicPr>
          <p:cNvPr id="20" name="Imag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358" y="1291872"/>
            <a:ext cx="906162" cy="906162"/>
          </a:xfrm>
          <a:prstGeom prst="rect">
            <a:avLst/>
          </a:prstGeom>
        </p:spPr>
      </p:pic>
      <p:sp>
        <p:nvSpPr>
          <p:cNvPr id="68" name="Triangle isocèle 67"/>
          <p:cNvSpPr/>
          <p:nvPr/>
        </p:nvSpPr>
        <p:spPr>
          <a:xfrm rot="19805676">
            <a:off x="4059517" y="1682202"/>
            <a:ext cx="529242" cy="50300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5" name="Groupe 74"/>
          <p:cNvGrpSpPr/>
          <p:nvPr/>
        </p:nvGrpSpPr>
        <p:grpSpPr>
          <a:xfrm>
            <a:off x="3917714" y="3857278"/>
            <a:ext cx="804401" cy="852429"/>
            <a:chOff x="3646958" y="4863954"/>
            <a:chExt cx="906162" cy="906832"/>
          </a:xfrm>
        </p:grpSpPr>
        <p:pic>
          <p:nvPicPr>
            <p:cNvPr id="76" name="Image 75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46958" y="4864624"/>
              <a:ext cx="906162" cy="906162"/>
            </a:xfrm>
            <a:prstGeom prst="rect">
              <a:avLst/>
            </a:prstGeom>
          </p:spPr>
        </p:pic>
        <p:sp>
          <p:nvSpPr>
            <p:cNvPr id="77" name="Secteurs 76"/>
            <p:cNvSpPr/>
            <p:nvPr/>
          </p:nvSpPr>
          <p:spPr>
            <a:xfrm rot="7648108">
              <a:off x="3672783" y="4870738"/>
              <a:ext cx="850652" cy="837083"/>
            </a:xfrm>
            <a:prstGeom prst="pie">
              <a:avLst>
                <a:gd name="adj1" fmla="val 20058356"/>
                <a:gd name="adj2" fmla="val 16198436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pic>
        <p:nvPicPr>
          <p:cNvPr id="23" name="Imag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358" y="3396639"/>
            <a:ext cx="811762" cy="811762"/>
          </a:xfrm>
          <a:prstGeom prst="rect">
            <a:avLst/>
          </a:prstGeom>
        </p:spPr>
      </p:pic>
      <p:sp>
        <p:nvSpPr>
          <p:cNvPr id="78" name="Triangle isocèle 77"/>
          <p:cNvSpPr/>
          <p:nvPr/>
        </p:nvSpPr>
        <p:spPr>
          <a:xfrm rot="19805676">
            <a:off x="4006176" y="3775250"/>
            <a:ext cx="529242" cy="50300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" name="Connecteur droit avec flèche 2"/>
          <p:cNvCxnSpPr/>
          <p:nvPr/>
        </p:nvCxnSpPr>
        <p:spPr>
          <a:xfrm>
            <a:off x="4885037" y="2495243"/>
            <a:ext cx="3039763" cy="11398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/>
          <p:cNvCxnSpPr/>
          <p:nvPr/>
        </p:nvCxnSpPr>
        <p:spPr>
          <a:xfrm flipV="1">
            <a:off x="4647520" y="3770010"/>
            <a:ext cx="3277280" cy="826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Sous-titre 2"/>
          <p:cNvSpPr txBox="1">
            <a:spLocks/>
          </p:cNvSpPr>
          <p:nvPr/>
        </p:nvSpPr>
        <p:spPr>
          <a:xfrm>
            <a:off x="8060715" y="1181193"/>
            <a:ext cx="3884149" cy="50466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La somme financière que représente les 16% pour atteindre les 100% de salaire n’est pas facile à calculer car il dépend : </a:t>
            </a:r>
          </a:p>
          <a:p>
            <a:r>
              <a:rPr lang="fr-FR" dirty="0" smtClean="0"/>
              <a:t>Du nombre d’heures en chômage technique et celui-ci n’est pas </a:t>
            </a:r>
            <a:r>
              <a:rPr lang="fr-FR" dirty="0" smtClean="0"/>
              <a:t>clairement </a:t>
            </a:r>
            <a:r>
              <a:rPr lang="fr-FR" dirty="0" smtClean="0"/>
              <a:t>connues à ce jour</a:t>
            </a:r>
          </a:p>
          <a:p>
            <a:endParaRPr lang="fr-FR" dirty="0"/>
          </a:p>
          <a:p>
            <a:r>
              <a:rPr lang="fr-FR" dirty="0" smtClean="0"/>
              <a:t>Ce calcul va nécessité pour la comptable un temps de travail important… Mais si c’est vraiment nécessaire, on peut le faire mais avec une source d’erreur important.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796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590</Words>
  <Application>Microsoft Office PowerPoint</Application>
  <PresentationFormat>Grand écran</PresentationFormat>
  <Paragraphs>69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Direction</dc:creator>
  <cp:lastModifiedBy>Direction</cp:lastModifiedBy>
  <cp:revision>20</cp:revision>
  <dcterms:created xsi:type="dcterms:W3CDTF">2020-03-18T18:07:16Z</dcterms:created>
  <dcterms:modified xsi:type="dcterms:W3CDTF">2020-03-20T09:40:40Z</dcterms:modified>
</cp:coreProperties>
</file>