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6" r:id="rId3"/>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91"/>
    <p:restoredTop sz="94671"/>
  </p:normalViewPr>
  <p:slideViewPr>
    <p:cSldViewPr snapToGrid="0" snapToObjects="1">
      <p:cViewPr>
        <p:scale>
          <a:sx n="132" d="100"/>
          <a:sy n="132" d="100"/>
        </p:scale>
        <p:origin x="960" y="-29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C5C324E-642B-804D-AB82-966037FAE06D}" type="datetimeFigureOut">
              <a:rPr lang="fr-FR" smtClean="0"/>
              <a:t>24/03/2020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F32CB5-273E-B744-AF10-8FA89CCC4C69}" type="slidenum">
              <a:rPr lang="fr-FR" smtClean="0"/>
              <a:t>‹N°›</a:t>
            </a:fld>
            <a:endParaRPr lang="fr-FR"/>
          </a:p>
        </p:txBody>
      </p:sp>
    </p:spTree>
    <p:extLst>
      <p:ext uri="{BB962C8B-B14F-4D97-AF65-F5344CB8AC3E}">
        <p14:creationId xmlns:p14="http://schemas.microsoft.com/office/powerpoint/2010/main" val="381934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C5C324E-642B-804D-AB82-966037FAE06D}" type="datetimeFigureOut">
              <a:rPr lang="fr-FR" smtClean="0"/>
              <a:t>24/03/2020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F32CB5-273E-B744-AF10-8FA89CCC4C69}" type="slidenum">
              <a:rPr lang="fr-FR" smtClean="0"/>
              <a:t>‹N°›</a:t>
            </a:fld>
            <a:endParaRPr lang="fr-FR"/>
          </a:p>
        </p:txBody>
      </p:sp>
    </p:spTree>
    <p:extLst>
      <p:ext uri="{BB962C8B-B14F-4D97-AF65-F5344CB8AC3E}">
        <p14:creationId xmlns:p14="http://schemas.microsoft.com/office/powerpoint/2010/main" val="61616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C5C324E-642B-804D-AB82-966037FAE06D}" type="datetimeFigureOut">
              <a:rPr lang="fr-FR" smtClean="0"/>
              <a:t>24/03/2020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F32CB5-273E-B744-AF10-8FA89CCC4C69}" type="slidenum">
              <a:rPr lang="fr-FR" smtClean="0"/>
              <a:t>‹N°›</a:t>
            </a:fld>
            <a:endParaRPr lang="fr-FR"/>
          </a:p>
        </p:txBody>
      </p:sp>
    </p:spTree>
    <p:extLst>
      <p:ext uri="{BB962C8B-B14F-4D97-AF65-F5344CB8AC3E}">
        <p14:creationId xmlns:p14="http://schemas.microsoft.com/office/powerpoint/2010/main" val="4191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C5C324E-642B-804D-AB82-966037FAE06D}" type="datetimeFigureOut">
              <a:rPr lang="fr-FR" smtClean="0"/>
              <a:t>24/03/2020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F32CB5-273E-B744-AF10-8FA89CCC4C69}" type="slidenum">
              <a:rPr lang="fr-FR" smtClean="0"/>
              <a:t>‹N°›</a:t>
            </a:fld>
            <a:endParaRPr lang="fr-FR"/>
          </a:p>
        </p:txBody>
      </p:sp>
    </p:spTree>
    <p:extLst>
      <p:ext uri="{BB962C8B-B14F-4D97-AF65-F5344CB8AC3E}">
        <p14:creationId xmlns:p14="http://schemas.microsoft.com/office/powerpoint/2010/main" val="35637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C5C324E-642B-804D-AB82-966037FAE06D}" type="datetimeFigureOut">
              <a:rPr lang="fr-FR" smtClean="0"/>
              <a:t>24/03/2020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F32CB5-273E-B744-AF10-8FA89CCC4C69}" type="slidenum">
              <a:rPr lang="fr-FR" smtClean="0"/>
              <a:t>‹N°›</a:t>
            </a:fld>
            <a:endParaRPr lang="fr-FR"/>
          </a:p>
        </p:txBody>
      </p:sp>
    </p:spTree>
    <p:extLst>
      <p:ext uri="{BB962C8B-B14F-4D97-AF65-F5344CB8AC3E}">
        <p14:creationId xmlns:p14="http://schemas.microsoft.com/office/powerpoint/2010/main" val="42921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6C5C324E-642B-804D-AB82-966037FAE06D}" type="datetimeFigureOut">
              <a:rPr lang="fr-FR" smtClean="0"/>
              <a:t>24/03/2020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F32CB5-273E-B744-AF10-8FA89CCC4C69}" type="slidenum">
              <a:rPr lang="fr-FR" smtClean="0"/>
              <a:t>‹N°›</a:t>
            </a:fld>
            <a:endParaRPr lang="fr-FR"/>
          </a:p>
        </p:txBody>
      </p:sp>
    </p:spTree>
    <p:extLst>
      <p:ext uri="{BB962C8B-B14F-4D97-AF65-F5344CB8AC3E}">
        <p14:creationId xmlns:p14="http://schemas.microsoft.com/office/powerpoint/2010/main" val="378413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20713" y="3905482"/>
            <a:ext cx="3198096" cy="5744375"/>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3827086" y="3905482"/>
            <a:ext cx="3213847" cy="5744375"/>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6C5C324E-642B-804D-AB82-966037FAE06D}" type="datetimeFigureOut">
              <a:rPr lang="fr-FR" smtClean="0"/>
              <a:t>24/03/2020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EF32CB5-273E-B744-AF10-8FA89CCC4C69}" type="slidenum">
              <a:rPr lang="fr-FR" smtClean="0"/>
              <a:t>‹N°›</a:t>
            </a:fld>
            <a:endParaRPr lang="fr-FR"/>
          </a:p>
        </p:txBody>
      </p:sp>
    </p:spTree>
    <p:extLst>
      <p:ext uri="{BB962C8B-B14F-4D97-AF65-F5344CB8AC3E}">
        <p14:creationId xmlns:p14="http://schemas.microsoft.com/office/powerpoint/2010/main" val="84375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C5C324E-642B-804D-AB82-966037FAE06D}" type="datetimeFigureOut">
              <a:rPr lang="fr-FR" smtClean="0"/>
              <a:t>24/03/2020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EF32CB5-273E-B744-AF10-8FA89CCC4C69}" type="slidenum">
              <a:rPr lang="fr-FR" smtClean="0"/>
              <a:t>‹N°›</a:t>
            </a:fld>
            <a:endParaRPr lang="fr-FR"/>
          </a:p>
        </p:txBody>
      </p:sp>
    </p:spTree>
    <p:extLst>
      <p:ext uri="{BB962C8B-B14F-4D97-AF65-F5344CB8AC3E}">
        <p14:creationId xmlns:p14="http://schemas.microsoft.com/office/powerpoint/2010/main" val="31823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C324E-642B-804D-AB82-966037FAE06D}" type="datetimeFigureOut">
              <a:rPr lang="fr-FR" smtClean="0"/>
              <a:t>24/03/2020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EF32CB5-273E-B744-AF10-8FA89CCC4C69}" type="slidenum">
              <a:rPr lang="fr-FR" smtClean="0"/>
              <a:t>‹N°›</a:t>
            </a:fld>
            <a:endParaRPr lang="fr-FR"/>
          </a:p>
        </p:txBody>
      </p:sp>
    </p:spTree>
    <p:extLst>
      <p:ext uri="{BB962C8B-B14F-4D97-AF65-F5344CB8AC3E}">
        <p14:creationId xmlns:p14="http://schemas.microsoft.com/office/powerpoint/2010/main" val="370833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6C5C324E-642B-804D-AB82-966037FAE06D}" type="datetimeFigureOut">
              <a:rPr lang="fr-FR" smtClean="0"/>
              <a:t>24/03/2020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F32CB5-273E-B744-AF10-8FA89CCC4C69}" type="slidenum">
              <a:rPr lang="fr-FR" smtClean="0"/>
              <a:t>‹N°›</a:t>
            </a:fld>
            <a:endParaRPr lang="fr-FR"/>
          </a:p>
        </p:txBody>
      </p:sp>
    </p:spTree>
    <p:extLst>
      <p:ext uri="{BB962C8B-B14F-4D97-AF65-F5344CB8AC3E}">
        <p14:creationId xmlns:p14="http://schemas.microsoft.com/office/powerpoint/2010/main" val="302413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6C5C324E-642B-804D-AB82-966037FAE06D}" type="datetimeFigureOut">
              <a:rPr lang="fr-FR" smtClean="0"/>
              <a:t>24/03/2020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F32CB5-273E-B744-AF10-8FA89CCC4C69}" type="slidenum">
              <a:rPr lang="fr-FR" smtClean="0"/>
              <a:t>‹N°›</a:t>
            </a:fld>
            <a:endParaRPr lang="fr-FR"/>
          </a:p>
        </p:txBody>
      </p:sp>
    </p:spTree>
    <p:extLst>
      <p:ext uri="{BB962C8B-B14F-4D97-AF65-F5344CB8AC3E}">
        <p14:creationId xmlns:p14="http://schemas.microsoft.com/office/powerpoint/2010/main" val="179454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6C5C324E-642B-804D-AB82-966037FAE06D}" type="datetimeFigureOut">
              <a:rPr lang="fr-FR" smtClean="0"/>
              <a:t>24/03/2020</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EEF32CB5-273E-B744-AF10-8FA89CCC4C69}" type="slidenum">
              <a:rPr lang="fr-FR" smtClean="0"/>
              <a:t>‹N°›</a:t>
            </a:fld>
            <a:endParaRPr lang="fr-FR"/>
          </a:p>
        </p:txBody>
      </p:sp>
    </p:spTree>
    <p:extLst>
      <p:ext uri="{BB962C8B-B14F-4D97-AF65-F5344CB8AC3E}">
        <p14:creationId xmlns:p14="http://schemas.microsoft.com/office/powerpoint/2010/main" val="18526253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75D118-A250-7F41-8045-33AF492AC746}"/>
              </a:ext>
            </a:extLst>
          </p:cNvPr>
          <p:cNvSpPr>
            <a:spLocks noGrp="1"/>
          </p:cNvSpPr>
          <p:nvPr>
            <p:ph type="title"/>
          </p:nvPr>
        </p:nvSpPr>
        <p:spPr>
          <a:xfrm>
            <a:off x="491703" y="4567579"/>
            <a:ext cx="6520220" cy="2066590"/>
          </a:xfrm>
        </p:spPr>
        <p:txBody>
          <a:bodyPr>
            <a:normAutofit fontScale="90000"/>
          </a:bodyPr>
          <a:lstStyle/>
          <a:p>
            <a:pPr algn="ctr"/>
            <a:r>
              <a:rPr lang="fr-FR" sz="2200" dirty="0"/>
              <a:t>La fiche ci-dessous permet aux habitants d’indiquer qu’ils sont disponibles pour donner un coup de main à leurs voisins.</a:t>
            </a:r>
            <a:br>
              <a:rPr lang="fr-FR" sz="2200" dirty="0"/>
            </a:br>
            <a:br>
              <a:rPr lang="fr-FR" sz="2200" dirty="0"/>
            </a:br>
            <a:r>
              <a:rPr lang="fr-FR" sz="2200" dirty="0"/>
              <a:t> Vous pouvez la modifier en y ajoutant le logo et les coordonnées de votre structure.</a:t>
            </a:r>
            <a:br>
              <a:rPr lang="fr-FR" sz="2200" dirty="0"/>
            </a:br>
            <a:br>
              <a:rPr lang="fr-FR" sz="2200" dirty="0"/>
            </a:br>
            <a:r>
              <a:rPr lang="fr-FR" sz="2200" dirty="0"/>
              <a:t>Vous pouvez ensuite en imprimer pour les mettre à disposition des habitants soit devant le Centre Social ou dans les commerces de proximité…</a:t>
            </a:r>
            <a:br>
              <a:rPr lang="fr-FR" sz="2200" dirty="0"/>
            </a:br>
            <a:r>
              <a:rPr lang="fr-FR" sz="2200" dirty="0"/>
              <a:t>Soit en la partageant sur vos réseaux sociaux, site, newsletter…</a:t>
            </a:r>
            <a:br>
              <a:rPr lang="fr-FR" sz="2200" dirty="0"/>
            </a:br>
            <a:br>
              <a:rPr lang="fr-FR" sz="2200" dirty="0"/>
            </a:br>
            <a:r>
              <a:rPr lang="fr-FR" sz="2200" dirty="0"/>
              <a:t>En cas de besoin, vous pouvez contacter Maxime B</a:t>
            </a:r>
            <a:br>
              <a:rPr lang="fr-FR" sz="2200" dirty="0"/>
            </a:br>
            <a:r>
              <a:rPr lang="fr-FR" sz="2200" dirty="0"/>
              <a:t>(chmission.federation44@gmail.com</a:t>
            </a:r>
            <a:br>
              <a:rPr lang="fr-FR" dirty="0"/>
            </a:br>
            <a:br>
              <a:rPr lang="fr-FR" dirty="0"/>
            </a:br>
            <a:endParaRPr lang="fr-FR" dirty="0"/>
          </a:p>
        </p:txBody>
      </p:sp>
      <p:pic>
        <p:nvPicPr>
          <p:cNvPr id="5" name="Image 4">
            <a:extLst>
              <a:ext uri="{FF2B5EF4-FFF2-40B4-BE49-F238E27FC236}">
                <a16:creationId xmlns:a16="http://schemas.microsoft.com/office/drawing/2014/main" id="{AEB93F65-E691-8647-88A7-7F0CB2D1D7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8528" y="8139038"/>
            <a:ext cx="2486571" cy="1697294"/>
          </a:xfrm>
          <a:prstGeom prst="rect">
            <a:avLst/>
          </a:prstGeom>
        </p:spPr>
      </p:pic>
    </p:spTree>
    <p:extLst>
      <p:ext uri="{BB962C8B-B14F-4D97-AF65-F5344CB8AC3E}">
        <p14:creationId xmlns:p14="http://schemas.microsoft.com/office/powerpoint/2010/main" val="280388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A965E7BC-365F-8249-86E5-B812AD6DAB6A}"/>
              </a:ext>
            </a:extLst>
          </p:cNvPr>
          <p:cNvSpPr/>
          <p:nvPr/>
        </p:nvSpPr>
        <p:spPr>
          <a:xfrm>
            <a:off x="-2038" y="-3934"/>
            <a:ext cx="7559675" cy="962175"/>
          </a:xfrm>
          <a:prstGeom prst="rect">
            <a:avLst/>
          </a:prstGeom>
          <a:solidFill>
            <a:srgbClr val="006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a:extLst>
              <a:ext uri="{FF2B5EF4-FFF2-40B4-BE49-F238E27FC236}">
                <a16:creationId xmlns:a16="http://schemas.microsoft.com/office/drawing/2014/main" id="{90625C30-7227-0A41-A450-61897DD81480}"/>
              </a:ext>
            </a:extLst>
          </p:cNvPr>
          <p:cNvSpPr/>
          <p:nvPr/>
        </p:nvSpPr>
        <p:spPr>
          <a:xfrm>
            <a:off x="0" y="9729638"/>
            <a:ext cx="7559675" cy="962175"/>
          </a:xfrm>
          <a:prstGeom prst="rect">
            <a:avLst/>
          </a:prstGeom>
          <a:solidFill>
            <a:srgbClr val="006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a:extLst>
              <a:ext uri="{FF2B5EF4-FFF2-40B4-BE49-F238E27FC236}">
                <a16:creationId xmlns:a16="http://schemas.microsoft.com/office/drawing/2014/main" id="{7DDE276C-6422-2C4C-9159-72A3218929F9}"/>
              </a:ext>
            </a:extLst>
          </p:cNvPr>
          <p:cNvSpPr/>
          <p:nvPr/>
        </p:nvSpPr>
        <p:spPr>
          <a:xfrm>
            <a:off x="268503" y="7754085"/>
            <a:ext cx="7025571" cy="5330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a:extLst>
              <a:ext uri="{FF2B5EF4-FFF2-40B4-BE49-F238E27FC236}">
                <a16:creationId xmlns:a16="http://schemas.microsoft.com/office/drawing/2014/main" id="{1BF93860-7F8D-0047-B4BE-EEF4147A1722}"/>
              </a:ext>
            </a:extLst>
          </p:cNvPr>
          <p:cNvSpPr/>
          <p:nvPr/>
        </p:nvSpPr>
        <p:spPr>
          <a:xfrm>
            <a:off x="245991" y="7064490"/>
            <a:ext cx="7025571" cy="599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F4EA2C4A-12D1-154F-B0C5-04A319BAC9A9}"/>
              </a:ext>
            </a:extLst>
          </p:cNvPr>
          <p:cNvSpPr/>
          <p:nvPr/>
        </p:nvSpPr>
        <p:spPr>
          <a:xfrm>
            <a:off x="243783" y="6378904"/>
            <a:ext cx="7025571" cy="599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a:extLst>
              <a:ext uri="{FF2B5EF4-FFF2-40B4-BE49-F238E27FC236}">
                <a16:creationId xmlns:a16="http://schemas.microsoft.com/office/drawing/2014/main" id="{5BAFED62-732E-494D-B87C-EDB585CE4686}"/>
              </a:ext>
            </a:extLst>
          </p:cNvPr>
          <p:cNvSpPr/>
          <p:nvPr/>
        </p:nvSpPr>
        <p:spPr>
          <a:xfrm>
            <a:off x="235762" y="5661133"/>
            <a:ext cx="7025571" cy="599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a:extLst>
              <a:ext uri="{FF2B5EF4-FFF2-40B4-BE49-F238E27FC236}">
                <a16:creationId xmlns:a16="http://schemas.microsoft.com/office/drawing/2014/main" id="{A061D5BA-7421-E945-96B4-B99A3AB0EB1A}"/>
              </a:ext>
            </a:extLst>
          </p:cNvPr>
          <p:cNvSpPr/>
          <p:nvPr/>
        </p:nvSpPr>
        <p:spPr>
          <a:xfrm>
            <a:off x="233554" y="4975547"/>
            <a:ext cx="7025571" cy="599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8195EC23-B912-F84C-B882-D2E5D503F316}"/>
              </a:ext>
            </a:extLst>
          </p:cNvPr>
          <p:cNvSpPr/>
          <p:nvPr/>
        </p:nvSpPr>
        <p:spPr>
          <a:xfrm>
            <a:off x="235762" y="4288287"/>
            <a:ext cx="7025571" cy="599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F00765BE-23BF-E949-8D8C-5F23A36A2DEC}"/>
              </a:ext>
            </a:extLst>
          </p:cNvPr>
          <p:cNvSpPr/>
          <p:nvPr/>
        </p:nvSpPr>
        <p:spPr>
          <a:xfrm>
            <a:off x="233554" y="3602701"/>
            <a:ext cx="7025571" cy="599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2B458E25-560F-6D45-81E8-EC825931CF7A}"/>
              </a:ext>
            </a:extLst>
          </p:cNvPr>
          <p:cNvSpPr/>
          <p:nvPr/>
        </p:nvSpPr>
        <p:spPr>
          <a:xfrm>
            <a:off x="225533" y="2884930"/>
            <a:ext cx="7025571" cy="599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120522AD-6000-5A4D-AD24-CA437A5376CE}"/>
              </a:ext>
            </a:extLst>
          </p:cNvPr>
          <p:cNvSpPr/>
          <p:nvPr/>
        </p:nvSpPr>
        <p:spPr>
          <a:xfrm>
            <a:off x="223325" y="2199344"/>
            <a:ext cx="7025571" cy="599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38A6C90-3E75-FC40-9B78-7E4AC0263DD8}"/>
              </a:ext>
            </a:extLst>
          </p:cNvPr>
          <p:cNvSpPr/>
          <p:nvPr/>
        </p:nvSpPr>
        <p:spPr>
          <a:xfrm>
            <a:off x="1933130" y="181024"/>
            <a:ext cx="5398466" cy="584775"/>
          </a:xfrm>
          <a:prstGeom prst="rect">
            <a:avLst/>
          </a:prstGeom>
        </p:spPr>
        <p:txBody>
          <a:bodyPr wrap="none">
            <a:spAutoFit/>
          </a:bodyPr>
          <a:lstStyle/>
          <a:p>
            <a:r>
              <a:rPr lang="fr-FR" sz="3200" dirty="0">
                <a:solidFill>
                  <a:schemeClr val="bg1"/>
                </a:solidFill>
              </a:rPr>
              <a:t>Voisin(e) </a:t>
            </a:r>
            <a:r>
              <a:rPr lang="fr-FR" sz="3200" dirty="0">
                <a:solidFill>
                  <a:srgbClr val="FFC000"/>
                </a:solidFill>
              </a:rPr>
              <a:t>solidaire </a:t>
            </a:r>
            <a:r>
              <a:rPr lang="fr-FR" sz="3200" dirty="0">
                <a:solidFill>
                  <a:schemeClr val="bg1"/>
                </a:solidFill>
              </a:rPr>
              <a:t>et </a:t>
            </a:r>
            <a:r>
              <a:rPr lang="fr-FR" sz="3200" dirty="0">
                <a:solidFill>
                  <a:srgbClr val="FFC000"/>
                </a:solidFill>
              </a:rPr>
              <a:t>disponible</a:t>
            </a:r>
          </a:p>
        </p:txBody>
      </p:sp>
      <p:pic>
        <p:nvPicPr>
          <p:cNvPr id="6" name="Image 5">
            <a:extLst>
              <a:ext uri="{FF2B5EF4-FFF2-40B4-BE49-F238E27FC236}">
                <a16:creationId xmlns:a16="http://schemas.microsoft.com/office/drawing/2014/main" id="{A6C84A60-00C1-7040-9BA1-3308432AC1BA}"/>
              </a:ext>
            </a:extLst>
          </p:cNvPr>
          <p:cNvPicPr>
            <a:picLocks noChangeAspect="1"/>
          </p:cNvPicPr>
          <p:nvPr/>
        </p:nvPicPr>
        <p:blipFill>
          <a:blip r:embed="rId2"/>
          <a:stretch>
            <a:fillRect/>
          </a:stretch>
        </p:blipFill>
        <p:spPr>
          <a:xfrm>
            <a:off x="453943" y="265440"/>
            <a:ext cx="1338281" cy="1338281"/>
          </a:xfrm>
          <a:prstGeom prst="rect">
            <a:avLst/>
          </a:prstGeom>
        </p:spPr>
      </p:pic>
      <p:sp>
        <p:nvSpPr>
          <p:cNvPr id="7" name="Rectangle 6">
            <a:extLst>
              <a:ext uri="{FF2B5EF4-FFF2-40B4-BE49-F238E27FC236}">
                <a16:creationId xmlns:a16="http://schemas.microsoft.com/office/drawing/2014/main" id="{2DB5EE29-66DD-AB43-957A-148352FC3680}"/>
              </a:ext>
            </a:extLst>
          </p:cNvPr>
          <p:cNvSpPr/>
          <p:nvPr/>
        </p:nvSpPr>
        <p:spPr>
          <a:xfrm>
            <a:off x="292608" y="1233849"/>
            <a:ext cx="7242048" cy="738664"/>
          </a:xfrm>
          <a:prstGeom prst="rect">
            <a:avLst/>
          </a:prstGeom>
        </p:spPr>
        <p:txBody>
          <a:bodyPr wrap="square">
            <a:spAutoFit/>
          </a:bodyPr>
          <a:lstStyle/>
          <a:p>
            <a:r>
              <a:rPr lang="fr-FR" sz="1400" dirty="0"/>
              <a:t>                                      Bonjour, je suis</a:t>
            </a:r>
          </a:p>
          <a:p>
            <a:endParaRPr lang="fr-FR" sz="1400" dirty="0"/>
          </a:p>
          <a:p>
            <a:r>
              <a:rPr lang="fr-FR" sz="1400" dirty="0"/>
              <a:t>Parce que je crois à l’entraide et à la solidarité entre voisins,  je vous propose mon aide pour ...</a:t>
            </a:r>
          </a:p>
        </p:txBody>
      </p:sp>
      <p:cxnSp>
        <p:nvCxnSpPr>
          <p:cNvPr id="9" name="Connecteur droit 8">
            <a:extLst>
              <a:ext uri="{FF2B5EF4-FFF2-40B4-BE49-F238E27FC236}">
                <a16:creationId xmlns:a16="http://schemas.microsoft.com/office/drawing/2014/main" id="{6828DD63-EC87-9A48-B6DB-99393E7B7C38}"/>
              </a:ext>
            </a:extLst>
          </p:cNvPr>
          <p:cNvCxnSpPr>
            <a:cxnSpLocks/>
          </p:cNvCxnSpPr>
          <p:nvPr/>
        </p:nvCxnSpPr>
        <p:spPr>
          <a:xfrm>
            <a:off x="3060192" y="1450848"/>
            <a:ext cx="41494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48E5F00-685A-2543-9DF6-F08F3700DB8D}"/>
              </a:ext>
            </a:extLst>
          </p:cNvPr>
          <p:cNvSpPr/>
          <p:nvPr/>
        </p:nvSpPr>
        <p:spPr>
          <a:xfrm>
            <a:off x="1045199" y="2350589"/>
            <a:ext cx="7242048" cy="307777"/>
          </a:xfrm>
          <a:prstGeom prst="rect">
            <a:avLst/>
          </a:prstGeom>
        </p:spPr>
        <p:txBody>
          <a:bodyPr wrap="square">
            <a:spAutoFit/>
          </a:bodyPr>
          <a:lstStyle/>
          <a:p>
            <a:r>
              <a:rPr lang="fr-FR" sz="1400" dirty="0">
                <a:solidFill>
                  <a:srgbClr val="0070C0"/>
                </a:solidFill>
              </a:rPr>
              <a:t>Faire une course, ou aller chercher une livraison au drive</a:t>
            </a:r>
          </a:p>
        </p:txBody>
      </p:sp>
      <p:sp>
        <p:nvSpPr>
          <p:cNvPr id="16" name="Rectangle 15">
            <a:extLst>
              <a:ext uri="{FF2B5EF4-FFF2-40B4-BE49-F238E27FC236}">
                <a16:creationId xmlns:a16="http://schemas.microsoft.com/office/drawing/2014/main" id="{14E529DE-86F2-D440-9BC0-9EF174062D53}"/>
              </a:ext>
            </a:extLst>
          </p:cNvPr>
          <p:cNvSpPr/>
          <p:nvPr/>
        </p:nvSpPr>
        <p:spPr>
          <a:xfrm>
            <a:off x="6766560" y="2391507"/>
            <a:ext cx="211016" cy="211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8" name="Rectangle 17">
            <a:extLst>
              <a:ext uri="{FF2B5EF4-FFF2-40B4-BE49-F238E27FC236}">
                <a16:creationId xmlns:a16="http://schemas.microsoft.com/office/drawing/2014/main" id="{797D5FB9-E869-0A42-B2BD-641C17A234A9}"/>
              </a:ext>
            </a:extLst>
          </p:cNvPr>
          <p:cNvSpPr/>
          <p:nvPr/>
        </p:nvSpPr>
        <p:spPr>
          <a:xfrm>
            <a:off x="1045199" y="3049966"/>
            <a:ext cx="7242048" cy="307777"/>
          </a:xfrm>
          <a:prstGeom prst="rect">
            <a:avLst/>
          </a:prstGeom>
        </p:spPr>
        <p:txBody>
          <a:bodyPr wrap="square">
            <a:spAutoFit/>
          </a:bodyPr>
          <a:lstStyle/>
          <a:p>
            <a:r>
              <a:rPr lang="fr-FR" sz="1400" dirty="0">
                <a:solidFill>
                  <a:srgbClr val="0070C0"/>
                </a:solidFill>
              </a:rPr>
              <a:t>Sortir votre chien</a:t>
            </a:r>
          </a:p>
        </p:txBody>
      </p:sp>
      <p:sp>
        <p:nvSpPr>
          <p:cNvPr id="20" name="Rectangle 19">
            <a:extLst>
              <a:ext uri="{FF2B5EF4-FFF2-40B4-BE49-F238E27FC236}">
                <a16:creationId xmlns:a16="http://schemas.microsoft.com/office/drawing/2014/main" id="{B9A1E94E-ECBF-F04A-997C-7EEBE5806D7E}"/>
              </a:ext>
            </a:extLst>
          </p:cNvPr>
          <p:cNvSpPr/>
          <p:nvPr/>
        </p:nvSpPr>
        <p:spPr>
          <a:xfrm>
            <a:off x="6766560" y="3090884"/>
            <a:ext cx="211016" cy="211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3" name="Rectangle 22">
            <a:extLst>
              <a:ext uri="{FF2B5EF4-FFF2-40B4-BE49-F238E27FC236}">
                <a16:creationId xmlns:a16="http://schemas.microsoft.com/office/drawing/2014/main" id="{2C6FE344-D2BC-FD45-91EE-2E6B2149BCA6}"/>
              </a:ext>
            </a:extLst>
          </p:cNvPr>
          <p:cNvSpPr/>
          <p:nvPr/>
        </p:nvSpPr>
        <p:spPr>
          <a:xfrm>
            <a:off x="1045199" y="3748001"/>
            <a:ext cx="7242048" cy="307777"/>
          </a:xfrm>
          <a:prstGeom prst="rect">
            <a:avLst/>
          </a:prstGeom>
        </p:spPr>
        <p:txBody>
          <a:bodyPr wrap="square">
            <a:spAutoFit/>
          </a:bodyPr>
          <a:lstStyle/>
          <a:p>
            <a:r>
              <a:rPr lang="fr-FR" sz="1400" dirty="0">
                <a:solidFill>
                  <a:srgbClr val="0070C0"/>
                </a:solidFill>
              </a:rPr>
              <a:t>Vous préparer à manger ou vous dépanner d’un ingrédient</a:t>
            </a:r>
          </a:p>
        </p:txBody>
      </p:sp>
      <p:sp>
        <p:nvSpPr>
          <p:cNvPr id="24" name="Rectangle 23">
            <a:extLst>
              <a:ext uri="{FF2B5EF4-FFF2-40B4-BE49-F238E27FC236}">
                <a16:creationId xmlns:a16="http://schemas.microsoft.com/office/drawing/2014/main" id="{65874C33-D5C8-F74A-96A7-ABF69B859190}"/>
              </a:ext>
            </a:extLst>
          </p:cNvPr>
          <p:cNvSpPr/>
          <p:nvPr/>
        </p:nvSpPr>
        <p:spPr>
          <a:xfrm>
            <a:off x="6766560" y="3788919"/>
            <a:ext cx="211016" cy="211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8" name="Rectangle 27">
            <a:extLst>
              <a:ext uri="{FF2B5EF4-FFF2-40B4-BE49-F238E27FC236}">
                <a16:creationId xmlns:a16="http://schemas.microsoft.com/office/drawing/2014/main" id="{F4CBE2BE-A433-D841-ABE9-558C43C885F5}"/>
              </a:ext>
            </a:extLst>
          </p:cNvPr>
          <p:cNvSpPr/>
          <p:nvPr/>
        </p:nvSpPr>
        <p:spPr>
          <a:xfrm>
            <a:off x="1045199" y="4433691"/>
            <a:ext cx="7242048" cy="307777"/>
          </a:xfrm>
          <a:prstGeom prst="rect">
            <a:avLst/>
          </a:prstGeom>
        </p:spPr>
        <p:txBody>
          <a:bodyPr wrap="square">
            <a:spAutoFit/>
          </a:bodyPr>
          <a:lstStyle/>
          <a:p>
            <a:r>
              <a:rPr lang="fr-FR" sz="1400" dirty="0">
                <a:solidFill>
                  <a:srgbClr val="0070C0"/>
                </a:solidFill>
              </a:rPr>
              <a:t>Vous prêter un équipement informatique </a:t>
            </a:r>
          </a:p>
        </p:txBody>
      </p:sp>
      <p:sp>
        <p:nvSpPr>
          <p:cNvPr id="29" name="Rectangle 28">
            <a:extLst>
              <a:ext uri="{FF2B5EF4-FFF2-40B4-BE49-F238E27FC236}">
                <a16:creationId xmlns:a16="http://schemas.microsoft.com/office/drawing/2014/main" id="{CABB5453-0A4C-D24B-89FA-0719A80392A1}"/>
              </a:ext>
            </a:extLst>
          </p:cNvPr>
          <p:cNvSpPr/>
          <p:nvPr/>
        </p:nvSpPr>
        <p:spPr>
          <a:xfrm>
            <a:off x="6766560" y="4474609"/>
            <a:ext cx="211016" cy="211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6" name="Rectangle 35">
            <a:extLst>
              <a:ext uri="{FF2B5EF4-FFF2-40B4-BE49-F238E27FC236}">
                <a16:creationId xmlns:a16="http://schemas.microsoft.com/office/drawing/2014/main" id="{4C3B1124-16BA-3348-A07E-502EDBF29D6C}"/>
              </a:ext>
            </a:extLst>
          </p:cNvPr>
          <p:cNvSpPr/>
          <p:nvPr/>
        </p:nvSpPr>
        <p:spPr>
          <a:xfrm>
            <a:off x="1055428" y="5127672"/>
            <a:ext cx="7242048" cy="307777"/>
          </a:xfrm>
          <a:prstGeom prst="rect">
            <a:avLst/>
          </a:prstGeom>
        </p:spPr>
        <p:txBody>
          <a:bodyPr wrap="square">
            <a:spAutoFit/>
          </a:bodyPr>
          <a:lstStyle/>
          <a:p>
            <a:r>
              <a:rPr lang="fr-FR" sz="1400" dirty="0">
                <a:solidFill>
                  <a:srgbClr val="0070C0"/>
                </a:solidFill>
              </a:rPr>
              <a:t>Vous imprimer des attestations de déplacement</a:t>
            </a:r>
          </a:p>
        </p:txBody>
      </p:sp>
      <p:sp>
        <p:nvSpPr>
          <p:cNvPr id="37" name="Rectangle 36">
            <a:extLst>
              <a:ext uri="{FF2B5EF4-FFF2-40B4-BE49-F238E27FC236}">
                <a16:creationId xmlns:a16="http://schemas.microsoft.com/office/drawing/2014/main" id="{C2165F2F-55BE-424B-BAFF-F842F5DBDCE6}"/>
              </a:ext>
            </a:extLst>
          </p:cNvPr>
          <p:cNvSpPr/>
          <p:nvPr/>
        </p:nvSpPr>
        <p:spPr>
          <a:xfrm>
            <a:off x="6776789" y="5168590"/>
            <a:ext cx="211016" cy="211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41" name="Image 40">
            <a:extLst>
              <a:ext uri="{FF2B5EF4-FFF2-40B4-BE49-F238E27FC236}">
                <a16:creationId xmlns:a16="http://schemas.microsoft.com/office/drawing/2014/main" id="{D2726900-8A47-F24F-A48B-F4A0A2E180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77" y="5072912"/>
            <a:ext cx="395932" cy="427556"/>
          </a:xfrm>
          <a:prstGeom prst="rect">
            <a:avLst/>
          </a:prstGeom>
        </p:spPr>
      </p:pic>
      <p:sp>
        <p:nvSpPr>
          <p:cNvPr id="43" name="Rectangle 42">
            <a:extLst>
              <a:ext uri="{FF2B5EF4-FFF2-40B4-BE49-F238E27FC236}">
                <a16:creationId xmlns:a16="http://schemas.microsoft.com/office/drawing/2014/main" id="{2AA43A99-03EF-EB4F-A0ED-6A6228FDF6D0}"/>
              </a:ext>
            </a:extLst>
          </p:cNvPr>
          <p:cNvSpPr/>
          <p:nvPr/>
        </p:nvSpPr>
        <p:spPr>
          <a:xfrm>
            <a:off x="1055428" y="5821653"/>
            <a:ext cx="7242048" cy="307777"/>
          </a:xfrm>
          <a:prstGeom prst="rect">
            <a:avLst/>
          </a:prstGeom>
        </p:spPr>
        <p:txBody>
          <a:bodyPr wrap="square">
            <a:spAutoFit/>
          </a:bodyPr>
          <a:lstStyle/>
          <a:p>
            <a:r>
              <a:rPr lang="fr-FR" sz="1400" dirty="0">
                <a:solidFill>
                  <a:srgbClr val="0070C0"/>
                </a:solidFill>
              </a:rPr>
              <a:t>Garder ponctuellement vos enfants en cas de force majeure </a:t>
            </a:r>
          </a:p>
        </p:txBody>
      </p:sp>
      <p:sp>
        <p:nvSpPr>
          <p:cNvPr id="44" name="Rectangle 43">
            <a:extLst>
              <a:ext uri="{FF2B5EF4-FFF2-40B4-BE49-F238E27FC236}">
                <a16:creationId xmlns:a16="http://schemas.microsoft.com/office/drawing/2014/main" id="{2D5D33E3-79FE-1442-B6CB-F17EA9F35ACA}"/>
              </a:ext>
            </a:extLst>
          </p:cNvPr>
          <p:cNvSpPr/>
          <p:nvPr/>
        </p:nvSpPr>
        <p:spPr>
          <a:xfrm>
            <a:off x="6776789" y="5862571"/>
            <a:ext cx="211016" cy="211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50" name="Rectangle 49">
            <a:extLst>
              <a:ext uri="{FF2B5EF4-FFF2-40B4-BE49-F238E27FC236}">
                <a16:creationId xmlns:a16="http://schemas.microsoft.com/office/drawing/2014/main" id="{067D068A-AB32-1D4B-A0CE-988632835238}"/>
              </a:ext>
            </a:extLst>
          </p:cNvPr>
          <p:cNvSpPr/>
          <p:nvPr/>
        </p:nvSpPr>
        <p:spPr>
          <a:xfrm>
            <a:off x="1055428" y="6524952"/>
            <a:ext cx="7242048" cy="307777"/>
          </a:xfrm>
          <a:prstGeom prst="rect">
            <a:avLst/>
          </a:prstGeom>
        </p:spPr>
        <p:txBody>
          <a:bodyPr wrap="square">
            <a:spAutoFit/>
          </a:bodyPr>
          <a:lstStyle/>
          <a:p>
            <a:r>
              <a:rPr lang="fr-FR" sz="1400" dirty="0">
                <a:solidFill>
                  <a:srgbClr val="0070C0"/>
                </a:solidFill>
              </a:rPr>
              <a:t>Vous expliquer comment parler en visio avec vos proches</a:t>
            </a:r>
          </a:p>
        </p:txBody>
      </p:sp>
      <p:sp>
        <p:nvSpPr>
          <p:cNvPr id="51" name="Rectangle 50">
            <a:extLst>
              <a:ext uri="{FF2B5EF4-FFF2-40B4-BE49-F238E27FC236}">
                <a16:creationId xmlns:a16="http://schemas.microsoft.com/office/drawing/2014/main" id="{E833C40D-F24E-8445-834C-9B7401F3C633}"/>
              </a:ext>
            </a:extLst>
          </p:cNvPr>
          <p:cNvSpPr/>
          <p:nvPr/>
        </p:nvSpPr>
        <p:spPr>
          <a:xfrm>
            <a:off x="6776789" y="6565870"/>
            <a:ext cx="211016" cy="211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55" name="Rectangle 54">
            <a:extLst>
              <a:ext uri="{FF2B5EF4-FFF2-40B4-BE49-F238E27FC236}">
                <a16:creationId xmlns:a16="http://schemas.microsoft.com/office/drawing/2014/main" id="{00241AD8-B162-924A-9069-23BA06810E4D}"/>
              </a:ext>
            </a:extLst>
          </p:cNvPr>
          <p:cNvSpPr/>
          <p:nvPr/>
        </p:nvSpPr>
        <p:spPr>
          <a:xfrm>
            <a:off x="1045199" y="7244561"/>
            <a:ext cx="7242048" cy="307777"/>
          </a:xfrm>
          <a:prstGeom prst="rect">
            <a:avLst/>
          </a:prstGeom>
        </p:spPr>
        <p:txBody>
          <a:bodyPr wrap="square">
            <a:spAutoFit/>
          </a:bodyPr>
          <a:lstStyle/>
          <a:p>
            <a:r>
              <a:rPr lang="fr-FR" sz="1400" dirty="0">
                <a:solidFill>
                  <a:srgbClr val="0070C0"/>
                </a:solidFill>
              </a:rPr>
              <a:t>Tout simplement discuter </a:t>
            </a:r>
          </a:p>
        </p:txBody>
      </p:sp>
      <p:sp>
        <p:nvSpPr>
          <p:cNvPr id="56" name="Rectangle 55">
            <a:extLst>
              <a:ext uri="{FF2B5EF4-FFF2-40B4-BE49-F238E27FC236}">
                <a16:creationId xmlns:a16="http://schemas.microsoft.com/office/drawing/2014/main" id="{955EAFC1-174B-BB45-85C5-67091C57193B}"/>
              </a:ext>
            </a:extLst>
          </p:cNvPr>
          <p:cNvSpPr/>
          <p:nvPr/>
        </p:nvSpPr>
        <p:spPr>
          <a:xfrm>
            <a:off x="6766560" y="7285479"/>
            <a:ext cx="211016" cy="211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60" name="Rectangle 59">
            <a:extLst>
              <a:ext uri="{FF2B5EF4-FFF2-40B4-BE49-F238E27FC236}">
                <a16:creationId xmlns:a16="http://schemas.microsoft.com/office/drawing/2014/main" id="{2F83CA63-AB6E-BF46-95F8-AF90BA49140B}"/>
              </a:ext>
            </a:extLst>
          </p:cNvPr>
          <p:cNvSpPr/>
          <p:nvPr/>
        </p:nvSpPr>
        <p:spPr>
          <a:xfrm>
            <a:off x="6776789" y="7924421"/>
            <a:ext cx="211016" cy="211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64" name="Rectangle 63">
            <a:extLst>
              <a:ext uri="{FF2B5EF4-FFF2-40B4-BE49-F238E27FC236}">
                <a16:creationId xmlns:a16="http://schemas.microsoft.com/office/drawing/2014/main" id="{E6978DD8-B8CC-C94E-9563-DE10FFF922E5}"/>
              </a:ext>
            </a:extLst>
          </p:cNvPr>
          <p:cNvSpPr/>
          <p:nvPr/>
        </p:nvSpPr>
        <p:spPr>
          <a:xfrm>
            <a:off x="292608" y="9111772"/>
            <a:ext cx="7242048" cy="523220"/>
          </a:xfrm>
          <a:prstGeom prst="rect">
            <a:avLst/>
          </a:prstGeom>
        </p:spPr>
        <p:txBody>
          <a:bodyPr wrap="square">
            <a:spAutoFit/>
          </a:bodyPr>
          <a:lstStyle/>
          <a:p>
            <a:r>
              <a:rPr lang="fr-FR" sz="1400" dirty="0"/>
              <a:t>Pour me contacter :</a:t>
            </a:r>
          </a:p>
          <a:p>
            <a:endParaRPr lang="fr-FR" sz="1400" dirty="0"/>
          </a:p>
        </p:txBody>
      </p:sp>
      <p:cxnSp>
        <p:nvCxnSpPr>
          <p:cNvPr id="65" name="Connecteur droit 64">
            <a:extLst>
              <a:ext uri="{FF2B5EF4-FFF2-40B4-BE49-F238E27FC236}">
                <a16:creationId xmlns:a16="http://schemas.microsoft.com/office/drawing/2014/main" id="{C1212D45-03E8-9440-B4F9-E42A6D22E175}"/>
              </a:ext>
            </a:extLst>
          </p:cNvPr>
          <p:cNvCxnSpPr>
            <a:cxnSpLocks/>
          </p:cNvCxnSpPr>
          <p:nvPr/>
        </p:nvCxnSpPr>
        <p:spPr>
          <a:xfrm>
            <a:off x="1865396" y="9328226"/>
            <a:ext cx="534428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69AA0D4A-DC63-1349-A53C-3BDBC6C9A5BE}"/>
              </a:ext>
            </a:extLst>
          </p:cNvPr>
          <p:cNvSpPr/>
          <p:nvPr/>
        </p:nvSpPr>
        <p:spPr>
          <a:xfrm>
            <a:off x="123144" y="9840435"/>
            <a:ext cx="1806785" cy="738664"/>
          </a:xfrm>
          <a:prstGeom prst="rect">
            <a:avLst/>
          </a:prstGeom>
        </p:spPr>
        <p:txBody>
          <a:bodyPr wrap="square">
            <a:spAutoFit/>
          </a:bodyPr>
          <a:lstStyle/>
          <a:p>
            <a:pPr algn="ctr"/>
            <a:r>
              <a:rPr lang="fr-FR" sz="1400" dirty="0">
                <a:solidFill>
                  <a:schemeClr val="bg1"/>
                </a:solidFill>
              </a:rPr>
              <a:t>Pensez à respecter</a:t>
            </a:r>
          </a:p>
          <a:p>
            <a:pPr algn="ctr"/>
            <a:r>
              <a:rPr lang="fr-FR" sz="1400" dirty="0">
                <a:solidFill>
                  <a:schemeClr val="bg1"/>
                </a:solidFill>
              </a:rPr>
              <a:t>les gestes barrières et limiter les contacts</a:t>
            </a:r>
          </a:p>
        </p:txBody>
      </p:sp>
      <p:cxnSp>
        <p:nvCxnSpPr>
          <p:cNvPr id="70" name="Connecteur droit 69">
            <a:extLst>
              <a:ext uri="{FF2B5EF4-FFF2-40B4-BE49-F238E27FC236}">
                <a16:creationId xmlns:a16="http://schemas.microsoft.com/office/drawing/2014/main" id="{B9B3AD70-953F-E345-92CC-D857D11C1800}"/>
              </a:ext>
            </a:extLst>
          </p:cNvPr>
          <p:cNvCxnSpPr>
            <a:cxnSpLocks/>
          </p:cNvCxnSpPr>
          <p:nvPr/>
        </p:nvCxnSpPr>
        <p:spPr>
          <a:xfrm>
            <a:off x="2024746" y="9673617"/>
            <a:ext cx="0" cy="10927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D70B9BC6-C80A-684B-AF03-A168D9F5D853}"/>
              </a:ext>
            </a:extLst>
          </p:cNvPr>
          <p:cNvSpPr/>
          <p:nvPr/>
        </p:nvSpPr>
        <p:spPr>
          <a:xfrm>
            <a:off x="2143862" y="9883042"/>
            <a:ext cx="5270859" cy="646331"/>
          </a:xfrm>
          <a:prstGeom prst="rect">
            <a:avLst/>
          </a:prstGeom>
        </p:spPr>
        <p:txBody>
          <a:bodyPr wrap="square">
            <a:spAutoFit/>
          </a:bodyPr>
          <a:lstStyle/>
          <a:p>
            <a:pPr algn="ctr"/>
            <a:r>
              <a:rPr lang="fr-FR" sz="1200" dirty="0">
                <a:solidFill>
                  <a:schemeClr val="bg1"/>
                </a:solidFill>
              </a:rPr>
              <a:t>Besoin d’autre chose ? Une difficulté ? </a:t>
            </a:r>
          </a:p>
          <a:p>
            <a:pPr algn="ctr"/>
            <a:r>
              <a:rPr lang="fr-FR" sz="1200" dirty="0">
                <a:solidFill>
                  <a:srgbClr val="FFC000"/>
                </a:solidFill>
              </a:rPr>
              <a:t>N’hésitez pas à contacter le Centre Socioculturel Machin</a:t>
            </a:r>
          </a:p>
          <a:p>
            <a:pPr algn="ctr"/>
            <a:r>
              <a:rPr lang="fr-FR" sz="1200" dirty="0">
                <a:solidFill>
                  <a:schemeClr val="bg1"/>
                </a:solidFill>
              </a:rPr>
              <a:t>02 00 00 00 00 – </a:t>
            </a:r>
            <a:r>
              <a:rPr lang="fr-FR" sz="1200" dirty="0" err="1">
                <a:solidFill>
                  <a:schemeClr val="bg1"/>
                </a:solidFill>
              </a:rPr>
              <a:t>contact@cscmachin.fr</a:t>
            </a:r>
            <a:r>
              <a:rPr lang="fr-FR" sz="1200" dirty="0">
                <a:solidFill>
                  <a:schemeClr val="bg1"/>
                </a:solidFill>
              </a:rPr>
              <a:t>   </a:t>
            </a:r>
          </a:p>
        </p:txBody>
      </p:sp>
      <p:sp>
        <p:nvSpPr>
          <p:cNvPr id="73" name="Rectangle 72">
            <a:extLst>
              <a:ext uri="{FF2B5EF4-FFF2-40B4-BE49-F238E27FC236}">
                <a16:creationId xmlns:a16="http://schemas.microsoft.com/office/drawing/2014/main" id="{F593D729-7029-6640-A2C1-54A1B0417354}"/>
              </a:ext>
            </a:extLst>
          </p:cNvPr>
          <p:cNvSpPr/>
          <p:nvPr/>
        </p:nvSpPr>
        <p:spPr>
          <a:xfrm rot="16200000">
            <a:off x="4925868" y="5293856"/>
            <a:ext cx="5021102" cy="230832"/>
          </a:xfrm>
          <a:prstGeom prst="rect">
            <a:avLst/>
          </a:prstGeom>
        </p:spPr>
        <p:txBody>
          <a:bodyPr wrap="square">
            <a:spAutoFit/>
          </a:bodyPr>
          <a:lstStyle/>
          <a:p>
            <a:r>
              <a:rPr lang="fr-FR" sz="900" dirty="0">
                <a:solidFill>
                  <a:schemeClr val="bg1">
                    <a:lumMod val="50000"/>
                  </a:schemeClr>
                </a:solidFill>
              </a:rPr>
              <a:t>Document mis à disposition par le Réseau des Centres Sociaux  44 - Réalisation : Maxime Bée</a:t>
            </a:r>
          </a:p>
        </p:txBody>
      </p:sp>
      <p:sp>
        <p:nvSpPr>
          <p:cNvPr id="76" name="Rectangle 75">
            <a:extLst>
              <a:ext uri="{FF2B5EF4-FFF2-40B4-BE49-F238E27FC236}">
                <a16:creationId xmlns:a16="http://schemas.microsoft.com/office/drawing/2014/main" id="{A8B11C95-EBC4-FE49-BEF9-8E66D849A752}"/>
              </a:ext>
            </a:extLst>
          </p:cNvPr>
          <p:cNvSpPr/>
          <p:nvPr/>
        </p:nvSpPr>
        <p:spPr>
          <a:xfrm>
            <a:off x="683113" y="678480"/>
            <a:ext cx="879939" cy="523220"/>
          </a:xfrm>
          <a:prstGeom prst="rect">
            <a:avLst/>
          </a:prstGeom>
        </p:spPr>
        <p:txBody>
          <a:bodyPr wrap="square">
            <a:spAutoFit/>
          </a:bodyPr>
          <a:lstStyle/>
          <a:p>
            <a:pPr algn="ctr"/>
            <a:r>
              <a:rPr lang="fr-FR" sz="1400" dirty="0"/>
              <a:t>Votre </a:t>
            </a:r>
          </a:p>
          <a:p>
            <a:pPr algn="ctr"/>
            <a:r>
              <a:rPr lang="fr-FR" sz="1400" dirty="0"/>
              <a:t>logo ici</a:t>
            </a:r>
          </a:p>
        </p:txBody>
      </p:sp>
      <p:sp>
        <p:nvSpPr>
          <p:cNvPr id="77" name="Rectangle 76">
            <a:extLst>
              <a:ext uri="{FF2B5EF4-FFF2-40B4-BE49-F238E27FC236}">
                <a16:creationId xmlns:a16="http://schemas.microsoft.com/office/drawing/2014/main" id="{813538A4-7EE9-124D-801B-161028358531}"/>
              </a:ext>
            </a:extLst>
          </p:cNvPr>
          <p:cNvSpPr/>
          <p:nvPr/>
        </p:nvSpPr>
        <p:spPr>
          <a:xfrm>
            <a:off x="268503" y="8371951"/>
            <a:ext cx="7025571" cy="5330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a:extLst>
              <a:ext uri="{FF2B5EF4-FFF2-40B4-BE49-F238E27FC236}">
                <a16:creationId xmlns:a16="http://schemas.microsoft.com/office/drawing/2014/main" id="{7C0EC9FA-9739-3C45-BAA7-9B49A63711C0}"/>
              </a:ext>
            </a:extLst>
          </p:cNvPr>
          <p:cNvSpPr/>
          <p:nvPr/>
        </p:nvSpPr>
        <p:spPr>
          <a:xfrm>
            <a:off x="6776789" y="8534266"/>
            <a:ext cx="211016" cy="211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47" name="Image 46">
            <a:extLst>
              <a:ext uri="{FF2B5EF4-FFF2-40B4-BE49-F238E27FC236}">
                <a16:creationId xmlns:a16="http://schemas.microsoft.com/office/drawing/2014/main" id="{674D3FD5-63F8-9549-A8A0-25E999040677}"/>
              </a:ext>
            </a:extLst>
          </p:cNvPr>
          <p:cNvPicPr>
            <a:picLocks noChangeAspect="1"/>
          </p:cNvPicPr>
          <p:nvPr/>
        </p:nvPicPr>
        <p:blipFill>
          <a:blip r:embed="rId4"/>
          <a:stretch>
            <a:fillRect/>
          </a:stretch>
        </p:blipFill>
        <p:spPr>
          <a:xfrm>
            <a:off x="416091" y="7167234"/>
            <a:ext cx="419100" cy="419100"/>
          </a:xfrm>
          <a:prstGeom prst="rect">
            <a:avLst/>
          </a:prstGeom>
        </p:spPr>
      </p:pic>
      <p:pic>
        <p:nvPicPr>
          <p:cNvPr id="81" name="Image 80">
            <a:extLst>
              <a:ext uri="{FF2B5EF4-FFF2-40B4-BE49-F238E27FC236}">
                <a16:creationId xmlns:a16="http://schemas.microsoft.com/office/drawing/2014/main" id="{627AE8A7-9A2F-3640-A73D-FF63435CB911}"/>
              </a:ext>
            </a:extLst>
          </p:cNvPr>
          <p:cNvPicPr>
            <a:picLocks noChangeAspect="1"/>
          </p:cNvPicPr>
          <p:nvPr/>
        </p:nvPicPr>
        <p:blipFill>
          <a:blip r:embed="rId5"/>
          <a:stretch>
            <a:fillRect/>
          </a:stretch>
        </p:blipFill>
        <p:spPr>
          <a:xfrm>
            <a:off x="405581" y="6453261"/>
            <a:ext cx="393700" cy="469900"/>
          </a:xfrm>
          <a:prstGeom prst="rect">
            <a:avLst/>
          </a:prstGeom>
        </p:spPr>
      </p:pic>
      <p:pic>
        <p:nvPicPr>
          <p:cNvPr id="83" name="Image 82">
            <a:extLst>
              <a:ext uri="{FF2B5EF4-FFF2-40B4-BE49-F238E27FC236}">
                <a16:creationId xmlns:a16="http://schemas.microsoft.com/office/drawing/2014/main" id="{A5C9089B-C29F-C045-9347-1D428FACD790}"/>
              </a:ext>
            </a:extLst>
          </p:cNvPr>
          <p:cNvPicPr>
            <a:picLocks noChangeAspect="1"/>
          </p:cNvPicPr>
          <p:nvPr/>
        </p:nvPicPr>
        <p:blipFill>
          <a:blip r:embed="rId6"/>
          <a:stretch>
            <a:fillRect/>
          </a:stretch>
        </p:blipFill>
        <p:spPr>
          <a:xfrm>
            <a:off x="333542" y="5734511"/>
            <a:ext cx="546100" cy="457200"/>
          </a:xfrm>
          <a:prstGeom prst="rect">
            <a:avLst/>
          </a:prstGeom>
        </p:spPr>
      </p:pic>
      <p:pic>
        <p:nvPicPr>
          <p:cNvPr id="85" name="Image 84">
            <a:extLst>
              <a:ext uri="{FF2B5EF4-FFF2-40B4-BE49-F238E27FC236}">
                <a16:creationId xmlns:a16="http://schemas.microsoft.com/office/drawing/2014/main" id="{BF5FE9D9-ADCE-8A41-98F0-B3139AF94957}"/>
              </a:ext>
            </a:extLst>
          </p:cNvPr>
          <p:cNvPicPr>
            <a:picLocks noChangeAspect="1"/>
          </p:cNvPicPr>
          <p:nvPr/>
        </p:nvPicPr>
        <p:blipFill>
          <a:blip r:embed="rId7"/>
          <a:stretch>
            <a:fillRect/>
          </a:stretch>
        </p:blipFill>
        <p:spPr>
          <a:xfrm>
            <a:off x="392346" y="4388280"/>
            <a:ext cx="469900" cy="444500"/>
          </a:xfrm>
          <a:prstGeom prst="rect">
            <a:avLst/>
          </a:prstGeom>
        </p:spPr>
      </p:pic>
      <p:pic>
        <p:nvPicPr>
          <p:cNvPr id="87" name="Image 86">
            <a:extLst>
              <a:ext uri="{FF2B5EF4-FFF2-40B4-BE49-F238E27FC236}">
                <a16:creationId xmlns:a16="http://schemas.microsoft.com/office/drawing/2014/main" id="{0B815240-96E9-E84C-9AA3-9DF61A387D9B}"/>
              </a:ext>
            </a:extLst>
          </p:cNvPr>
          <p:cNvPicPr>
            <a:picLocks noChangeAspect="1"/>
          </p:cNvPicPr>
          <p:nvPr/>
        </p:nvPicPr>
        <p:blipFill>
          <a:blip r:embed="rId8"/>
          <a:stretch>
            <a:fillRect/>
          </a:stretch>
        </p:blipFill>
        <p:spPr>
          <a:xfrm>
            <a:off x="360227" y="3627405"/>
            <a:ext cx="509224" cy="533473"/>
          </a:xfrm>
          <a:prstGeom prst="rect">
            <a:avLst/>
          </a:prstGeom>
        </p:spPr>
      </p:pic>
      <p:pic>
        <p:nvPicPr>
          <p:cNvPr id="89" name="Image 88">
            <a:extLst>
              <a:ext uri="{FF2B5EF4-FFF2-40B4-BE49-F238E27FC236}">
                <a16:creationId xmlns:a16="http://schemas.microsoft.com/office/drawing/2014/main" id="{70A2594A-A52F-694E-820B-EF6698C77745}"/>
              </a:ext>
            </a:extLst>
          </p:cNvPr>
          <p:cNvPicPr>
            <a:picLocks noChangeAspect="1"/>
          </p:cNvPicPr>
          <p:nvPr/>
        </p:nvPicPr>
        <p:blipFill>
          <a:blip r:embed="rId9"/>
          <a:stretch>
            <a:fillRect/>
          </a:stretch>
        </p:blipFill>
        <p:spPr>
          <a:xfrm>
            <a:off x="416092" y="2961567"/>
            <a:ext cx="453554" cy="453554"/>
          </a:xfrm>
          <a:prstGeom prst="rect">
            <a:avLst/>
          </a:prstGeom>
        </p:spPr>
      </p:pic>
      <p:pic>
        <p:nvPicPr>
          <p:cNvPr id="91" name="Image 90">
            <a:extLst>
              <a:ext uri="{FF2B5EF4-FFF2-40B4-BE49-F238E27FC236}">
                <a16:creationId xmlns:a16="http://schemas.microsoft.com/office/drawing/2014/main" id="{B3EA545F-37F2-514E-B0CC-8B045914B8D3}"/>
              </a:ext>
            </a:extLst>
          </p:cNvPr>
          <p:cNvPicPr>
            <a:picLocks noChangeAspect="1"/>
          </p:cNvPicPr>
          <p:nvPr/>
        </p:nvPicPr>
        <p:blipFill>
          <a:blip r:embed="rId10"/>
          <a:stretch>
            <a:fillRect/>
          </a:stretch>
        </p:blipFill>
        <p:spPr>
          <a:xfrm>
            <a:off x="421963" y="2279038"/>
            <a:ext cx="407357" cy="470027"/>
          </a:xfrm>
          <a:prstGeom prst="rect">
            <a:avLst/>
          </a:prstGeom>
        </p:spPr>
      </p:pic>
    </p:spTree>
    <p:extLst>
      <p:ext uri="{BB962C8B-B14F-4D97-AF65-F5344CB8AC3E}">
        <p14:creationId xmlns:p14="http://schemas.microsoft.com/office/powerpoint/2010/main" val="235696352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248</Words>
  <Application>Microsoft Macintosh PowerPoint</Application>
  <PresentationFormat>Personnalisé</PresentationFormat>
  <Paragraphs>22</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La fiche ci-dessous permet aux habitants d’indiquer qu’ils sont disponibles pour donner un coup de main à leurs voisins.   Vous pouvez la modifier en y ajoutant le logo et les coordonnées de votre structure.  Vous pouvez ensuite en imprimer pour les mettre à disposition des habitants soit devant le Centre Social ou dans les commerces de proximité… Soit en la partageant sur vos réseaux sociaux, site, newsletter…  En cas de besoin, vous pouvez contacter Maxime B (chmission.federation44@gmail.com  </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Voisin(e) solidaire et disponible</dc:title>
  <dc:creator>Microsoft Office User</dc:creator>
  <cp:lastModifiedBy>Microsoft Office User</cp:lastModifiedBy>
  <cp:revision>8</cp:revision>
  <dcterms:created xsi:type="dcterms:W3CDTF">2020-03-24T12:32:44Z</dcterms:created>
  <dcterms:modified xsi:type="dcterms:W3CDTF">2020-03-24T13:21:03Z</dcterms:modified>
</cp:coreProperties>
</file>