
<file path=[Content_Types].xml><?xml version="1.0" encoding="utf-8"?>
<Types xmlns="http://schemas.openxmlformats.org/package/2006/content-types">
  <Default Extension="xml" ContentType="application/xml"/>
  <Default Extension="mp3" ContentType="audio/mpeg"/>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4" r:id="rId2"/>
    <p:sldId id="257" r:id="rId3"/>
    <p:sldId id="258" r:id="rId4"/>
    <p:sldId id="259" r:id="rId5"/>
    <p:sldId id="260" r:id="rId6"/>
    <p:sldId id="261" r:id="rId7"/>
    <p:sldId id="262" r:id="rId8"/>
    <p:sldId id="263" r:id="rId9"/>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6"/>
    <p:restoredTop sz="80956"/>
  </p:normalViewPr>
  <p:slideViewPr>
    <p:cSldViewPr snapToGrid="0" snapToObjects="1">
      <p:cViewPr>
        <p:scale>
          <a:sx n="67" d="100"/>
          <a:sy n="67" d="100"/>
        </p:scale>
        <p:origin x="232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7988E-2821-514C-A7C4-4860DC8F9F0F}" type="datetimeFigureOut">
              <a:rPr lang="fr-FR" smtClean="0"/>
              <a:t>17/06/2018</a:t>
            </a:fld>
            <a:endParaRPr lang="fr-FR"/>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3B8D6-FB64-7645-8BF2-9D1D195B9AB4}" type="slidenum">
              <a:rPr lang="fr-FR" smtClean="0"/>
              <a:t>‹#›</a:t>
            </a:fld>
            <a:endParaRPr lang="fr-FR"/>
          </a:p>
        </p:txBody>
      </p:sp>
    </p:spTree>
    <p:extLst>
      <p:ext uri="{BB962C8B-B14F-4D97-AF65-F5344CB8AC3E}">
        <p14:creationId xmlns:p14="http://schemas.microsoft.com/office/powerpoint/2010/main" val="183066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0150" y="1143000"/>
            <a:ext cx="44577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92DF650-B1AA-F042-99C8-C66C323A3668}" type="slidenum">
              <a:rPr lang="fr-FR" smtClean="0"/>
              <a:t>2</a:t>
            </a:fld>
            <a:endParaRPr lang="fr-FR"/>
          </a:p>
        </p:txBody>
      </p:sp>
    </p:spTree>
    <p:extLst>
      <p:ext uri="{BB962C8B-B14F-4D97-AF65-F5344CB8AC3E}">
        <p14:creationId xmlns:p14="http://schemas.microsoft.com/office/powerpoint/2010/main" val="11512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D3B8D6-FB64-7645-8BF2-9D1D195B9AB4}" type="slidenum">
              <a:rPr lang="fr-FR" smtClean="0"/>
              <a:t>3</a:t>
            </a:fld>
            <a:endParaRPr lang="fr-FR"/>
          </a:p>
        </p:txBody>
      </p:sp>
    </p:spTree>
    <p:extLst>
      <p:ext uri="{BB962C8B-B14F-4D97-AF65-F5344CB8AC3E}">
        <p14:creationId xmlns:p14="http://schemas.microsoft.com/office/powerpoint/2010/main" val="87206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0150" y="1143000"/>
            <a:ext cx="44577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92DF650-B1AA-F042-99C8-C66C323A3668}" type="slidenum">
              <a:rPr lang="fr-FR" smtClean="0"/>
              <a:t>4</a:t>
            </a:fld>
            <a:endParaRPr lang="fr-FR"/>
          </a:p>
        </p:txBody>
      </p:sp>
    </p:spTree>
    <p:extLst>
      <p:ext uri="{BB962C8B-B14F-4D97-AF65-F5344CB8AC3E}">
        <p14:creationId xmlns:p14="http://schemas.microsoft.com/office/powerpoint/2010/main" val="30969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smtClean="0"/>
              <a:t>Cliquez et modifiez le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DECAEE2C-430C-AF4C-8466-C1D409064773}" type="datetimeFigureOut">
              <a:rPr lang="fr-FR" smtClean="0"/>
              <a:t>17/06/2018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158727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CAEE2C-430C-AF4C-8466-C1D409064773}" type="datetimeFigureOut">
              <a:rPr lang="fr-FR" smtClean="0"/>
              <a:t>17/06/2018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151777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CAEE2C-430C-AF4C-8466-C1D409064773}" type="datetimeFigureOut">
              <a:rPr lang="fr-FR" smtClean="0"/>
              <a:t>17/06/2018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136489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CAEE2C-430C-AF4C-8466-C1D409064773}" type="datetimeFigureOut">
              <a:rPr lang="fr-FR" smtClean="0"/>
              <a:t>17/06/2018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1245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smtClean="0"/>
              <a:t>Cliquez et modifiez le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ECAEE2C-430C-AF4C-8466-C1D409064773}" type="datetimeFigureOut">
              <a:rPr lang="fr-FR" smtClean="0"/>
              <a:t>17/06/2018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179014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ECAEE2C-430C-AF4C-8466-C1D409064773}" type="datetimeFigureOut">
              <a:rPr lang="fr-FR" smtClean="0"/>
              <a:t>17/06/2018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74691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ECAEE2C-430C-AF4C-8466-C1D409064773}" type="datetimeFigureOut">
              <a:rPr lang="fr-FR" smtClean="0"/>
              <a:t>17/06/2018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143033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DECAEE2C-430C-AF4C-8466-C1D409064773}" type="datetimeFigureOut">
              <a:rPr lang="fr-FR" smtClean="0"/>
              <a:t>17/06/2018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76235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AEE2C-430C-AF4C-8466-C1D409064773}" type="datetimeFigureOut">
              <a:rPr lang="fr-FR" smtClean="0"/>
              <a:t>17/06/2018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94501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Cliquez et modifiez le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ECAEE2C-430C-AF4C-8466-C1D409064773}" type="datetimeFigureOut">
              <a:rPr lang="fr-FR" smtClean="0"/>
              <a:t>17/06/2018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320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ECAEE2C-430C-AF4C-8466-C1D409064773}" type="datetimeFigureOut">
              <a:rPr lang="fr-FR" smtClean="0"/>
              <a:t>17/06/2018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193E60C-B2BE-8949-983D-A1697B64DD3C}" type="slidenum">
              <a:rPr lang="fr-FR" smtClean="0"/>
              <a:t>‹#›</a:t>
            </a:fld>
            <a:endParaRPr lang="fr-FR"/>
          </a:p>
        </p:txBody>
      </p:sp>
    </p:spTree>
    <p:extLst>
      <p:ext uri="{BB962C8B-B14F-4D97-AF65-F5344CB8AC3E}">
        <p14:creationId xmlns:p14="http://schemas.microsoft.com/office/powerpoint/2010/main" val="1528257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AEE2C-430C-AF4C-8466-C1D409064773}" type="datetimeFigureOut">
              <a:rPr lang="fr-FR" smtClean="0"/>
              <a:t>17/06/2018</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3E60C-B2BE-8949-983D-A1697B64DD3C}" type="slidenum">
              <a:rPr lang="fr-FR" smtClean="0"/>
              <a:t>‹#›</a:t>
            </a:fld>
            <a:endParaRPr lang="fr-FR"/>
          </a:p>
        </p:txBody>
      </p:sp>
    </p:spTree>
    <p:extLst>
      <p:ext uri="{BB962C8B-B14F-4D97-AF65-F5344CB8AC3E}">
        <p14:creationId xmlns:p14="http://schemas.microsoft.com/office/powerpoint/2010/main" val="11338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jpe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4.png"/><Relationship Id="rId1" Type="http://schemas.microsoft.com/office/2007/relationships/media" Target="../media/media1.mp3"/><Relationship Id="rId2" Type="http://schemas.openxmlformats.org/officeDocument/2006/relationships/audio" Target="../media/media1.mp3"/></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4838" y="3717927"/>
            <a:ext cx="8543925" cy="1325563"/>
          </a:xfrm>
        </p:spPr>
        <p:txBody>
          <a:bodyPr>
            <a:noAutofit/>
          </a:bodyPr>
          <a:lstStyle/>
          <a:p>
            <a:r>
              <a:rPr lang="fr-FR" sz="2400" b="1" dirty="0" smtClean="0"/>
              <a:t>Cette ressource a été créée à l’occasion de l’AG de la Fédération des Centres sociaux de Loire-Atlantique, pour présenter de manière originale et ludique, le rapport financier.</a:t>
            </a:r>
            <a:br>
              <a:rPr lang="fr-FR" sz="2400" b="1" dirty="0" smtClean="0"/>
            </a:br>
            <a:r>
              <a:rPr lang="fr-FR" sz="2400" b="1" dirty="0" smtClean="0"/>
              <a:t/>
            </a:r>
            <a:br>
              <a:rPr lang="fr-FR" sz="2400" b="1" dirty="0" smtClean="0"/>
            </a:br>
            <a:r>
              <a:rPr lang="fr-FR" sz="2400" b="1" dirty="0" smtClean="0"/>
              <a:t>Pour utiliser cette ressource, vous n’avez qu’a remplacer les questions et les réponses par les vôtres.</a:t>
            </a:r>
            <a:br>
              <a:rPr lang="fr-FR" sz="2400" b="1" dirty="0" smtClean="0"/>
            </a:br>
            <a:r>
              <a:rPr lang="fr-FR" sz="2400" b="1" dirty="0"/>
              <a:t/>
            </a:r>
            <a:br>
              <a:rPr lang="fr-FR" sz="2400" b="1" dirty="0"/>
            </a:br>
            <a:r>
              <a:rPr lang="fr-FR" sz="2400" b="1" dirty="0" smtClean="0"/>
              <a:t>Si vous avez des questions, n’hésitez pas à contacter Maxime BEE, chargé de mission communication à la Fédération des Centres Sociaux de Loire-Atlantique </a:t>
            </a:r>
            <a:r>
              <a:rPr lang="fr-FR" sz="2400" b="1" i="1" dirty="0" smtClean="0"/>
              <a:t>(chmission.federation44@gmail.com)</a:t>
            </a:r>
            <a:br>
              <a:rPr lang="fr-FR" sz="2400" b="1" i="1" dirty="0" smtClean="0"/>
            </a:br>
            <a:endParaRPr lang="fr-FR" sz="2400" b="1" i="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3937" y="444569"/>
            <a:ext cx="1365726" cy="1810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5589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ttp://www.aacounty.org/sebin/l/a/page-background-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9906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p:cNvSpPr/>
          <p:nvPr/>
        </p:nvSpPr>
        <p:spPr>
          <a:xfrm>
            <a:off x="2296999" y="4368102"/>
            <a:ext cx="5254625" cy="769441"/>
          </a:xfrm>
          <a:prstGeom prst="rect">
            <a:avLst/>
          </a:prstGeom>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fr-FR" altLang="fr-FR" sz="4400" b="1" i="1" dirty="0">
                <a:solidFill>
                  <a:schemeClr val="bg1"/>
                </a:solidFill>
              </a:rPr>
              <a:t>Le Quizz du trésorier </a:t>
            </a:r>
            <a:endParaRPr lang="fr-FR" altLang="fr-FR" b="1" i="1" dirty="0">
              <a:solidFill>
                <a:srgbClr val="17375E"/>
              </a:solidFill>
            </a:endParaRPr>
          </a:p>
        </p:txBody>
      </p:sp>
      <p:pic>
        <p:nvPicPr>
          <p:cNvPr id="21"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174" y="139769"/>
            <a:ext cx="584186" cy="774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Rectangle 28"/>
          <p:cNvSpPr/>
          <p:nvPr/>
        </p:nvSpPr>
        <p:spPr>
          <a:xfrm>
            <a:off x="2258338" y="5036048"/>
            <a:ext cx="5254625" cy="523220"/>
          </a:xfrm>
          <a:prstGeom prst="rect">
            <a:avLst/>
          </a:prstGeom>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fr-FR" altLang="fr-FR" sz="2800" b="1" i="1" dirty="0">
                <a:solidFill>
                  <a:schemeClr val="bg1"/>
                </a:solidFill>
              </a:rPr>
              <a:t>p</a:t>
            </a:r>
            <a:r>
              <a:rPr lang="fr-FR" altLang="fr-FR" sz="2800" b="1" i="1" dirty="0">
                <a:solidFill>
                  <a:schemeClr val="bg1"/>
                </a:solidFill>
              </a:rPr>
              <a:t>ar Bernard </a:t>
            </a:r>
            <a:r>
              <a:rPr lang="fr-FR" altLang="fr-FR" sz="2800" b="1" i="1" dirty="0" err="1">
                <a:solidFill>
                  <a:schemeClr val="bg1"/>
                </a:solidFill>
              </a:rPr>
              <a:t>Sonnery</a:t>
            </a:r>
            <a:endParaRPr lang="fr-FR" altLang="fr-FR" b="1" i="1" dirty="0">
              <a:solidFill>
                <a:srgbClr val="17375E"/>
              </a:solidFill>
            </a:endParaRPr>
          </a:p>
        </p:txBody>
      </p:sp>
      <p:pic>
        <p:nvPicPr>
          <p:cNvPr id="2" name="Qui veut gagner des millions générique 201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2894" y="5276537"/>
            <a:ext cx="809156" cy="809156"/>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1750" y="656121"/>
            <a:ext cx="3863130" cy="3921580"/>
          </a:xfrm>
          <a:prstGeom prst="rect">
            <a:avLst/>
          </a:prstGeom>
        </p:spPr>
      </p:pic>
      <p:sp>
        <p:nvSpPr>
          <p:cNvPr id="10" name="Rectangle 9"/>
          <p:cNvSpPr/>
          <p:nvPr/>
        </p:nvSpPr>
        <p:spPr>
          <a:xfrm>
            <a:off x="3810175" y="2150474"/>
            <a:ext cx="2519607" cy="1107996"/>
          </a:xfrm>
          <a:prstGeom prst="rect">
            <a:avLst/>
          </a:prstGeom>
        </p:spPr>
        <p:txBody>
          <a:bodyPr wrap="square">
            <a:spAutoFit/>
          </a:bodyPr>
          <a:lstStyle/>
          <a:p>
            <a:pPr lvl="0" algn="just"/>
            <a:r>
              <a:rPr lang="fr-FR" sz="6600" b="1" dirty="0">
                <a:solidFill>
                  <a:schemeClr val="bg1"/>
                </a:solidFill>
              </a:rPr>
              <a:t>PIN’S</a:t>
            </a:r>
            <a:endParaRPr lang="fr-FR" sz="6600" b="1" dirty="0">
              <a:solidFill>
                <a:schemeClr val="bg1"/>
              </a:solidFill>
            </a:endParaRPr>
          </a:p>
        </p:txBody>
      </p:sp>
      <p:sp>
        <p:nvSpPr>
          <p:cNvPr id="4" name="ZoneTexte 3"/>
          <p:cNvSpPr txBox="1"/>
          <p:nvPr/>
        </p:nvSpPr>
        <p:spPr>
          <a:xfrm>
            <a:off x="105184" y="6516939"/>
            <a:ext cx="9638256" cy="246349"/>
          </a:xfrm>
          <a:prstGeom prst="rect">
            <a:avLst/>
          </a:prstGeom>
          <a:noFill/>
        </p:spPr>
        <p:txBody>
          <a:bodyPr wrap="square" rtlCol="0">
            <a:spAutoFit/>
          </a:bodyPr>
          <a:lstStyle/>
          <a:p>
            <a:pPr algn="ctr"/>
            <a:r>
              <a:rPr lang="fr-FR" sz="1001" dirty="0">
                <a:solidFill>
                  <a:schemeClr val="bg1"/>
                </a:solidFill>
              </a:rPr>
              <a:t>Ressource proposée par le Réseau des Centres Sociaux et Socioculturels de </a:t>
            </a:r>
            <a:r>
              <a:rPr lang="fr-FR" sz="1001" dirty="0" smtClean="0">
                <a:solidFill>
                  <a:schemeClr val="bg1"/>
                </a:solidFill>
              </a:rPr>
              <a:t>Loire-Atlantique – chmission.federation44@gmail.com</a:t>
            </a:r>
            <a:endParaRPr lang="fr-FR" sz="1001" dirty="0">
              <a:solidFill>
                <a:schemeClr val="bg1"/>
              </a:solidFill>
            </a:endParaRPr>
          </a:p>
        </p:txBody>
      </p:sp>
    </p:spTree>
    <p:extLst>
      <p:ext uri="{BB962C8B-B14F-4D97-AF65-F5344CB8AC3E}">
        <p14:creationId xmlns:p14="http://schemas.microsoft.com/office/powerpoint/2010/main" val="10028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2832"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www.aacounty.org/sebin/l/a/page-background-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906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25776"/>
            <a:ext cx="9906000" cy="3596498"/>
          </a:xfrm>
          <a:prstGeom prst="rect">
            <a:avLst/>
          </a:prstGeom>
        </p:spPr>
      </p:pic>
      <p:sp>
        <p:nvSpPr>
          <p:cNvPr id="7" name="Rectangle 6"/>
          <p:cNvSpPr/>
          <p:nvPr/>
        </p:nvSpPr>
        <p:spPr>
          <a:xfrm>
            <a:off x="1380674" y="3103949"/>
            <a:ext cx="7144657" cy="769441"/>
          </a:xfrm>
          <a:prstGeom prst="rect">
            <a:avLst/>
          </a:prstGeom>
        </p:spPr>
        <p:txBody>
          <a:bodyPr wrap="square">
            <a:spAutoFit/>
          </a:bodyPr>
          <a:lstStyle/>
          <a:p>
            <a:pPr lvl="0" algn="ctr"/>
            <a:r>
              <a:rPr lang="fr-FR" sz="2000" b="1" dirty="0">
                <a:solidFill>
                  <a:schemeClr val="bg1"/>
                </a:solidFill>
              </a:rPr>
              <a:t>La Fédération est soutenue par de nombreux partenaires. </a:t>
            </a:r>
          </a:p>
          <a:p>
            <a:pPr lvl="0" algn="ctr"/>
            <a:r>
              <a:rPr lang="fr-FR" sz="2400" b="1" dirty="0">
                <a:solidFill>
                  <a:schemeClr val="bg1"/>
                </a:solidFill>
              </a:rPr>
              <a:t> Son autonomie financière représente…</a:t>
            </a:r>
          </a:p>
        </p:txBody>
      </p:sp>
      <p:sp>
        <p:nvSpPr>
          <p:cNvPr id="9" name="Rectangle 8"/>
          <p:cNvSpPr/>
          <p:nvPr/>
        </p:nvSpPr>
        <p:spPr>
          <a:xfrm>
            <a:off x="718459" y="4788718"/>
            <a:ext cx="3461657" cy="400110"/>
          </a:xfrm>
          <a:prstGeom prst="rect">
            <a:avLst/>
          </a:prstGeom>
        </p:spPr>
        <p:txBody>
          <a:bodyPr wrap="square">
            <a:spAutoFit/>
          </a:bodyPr>
          <a:lstStyle/>
          <a:p>
            <a:pPr lvl="0" algn="just"/>
            <a:r>
              <a:rPr lang="fr-FR" sz="2000" b="1" dirty="0">
                <a:solidFill>
                  <a:srgbClr val="FFCF00"/>
                </a:solidFill>
              </a:rPr>
              <a:t>A</a:t>
            </a:r>
            <a:r>
              <a:rPr lang="fr-FR" sz="2000" b="1" dirty="0">
                <a:solidFill>
                  <a:schemeClr val="bg1"/>
                </a:solidFill>
              </a:rPr>
              <a:t>      Entre 10% et 20%</a:t>
            </a:r>
            <a:endParaRPr lang="fr-FR" sz="2000" b="1" dirty="0">
              <a:solidFill>
                <a:schemeClr val="bg1"/>
              </a:solidFill>
            </a:endParaRPr>
          </a:p>
        </p:txBody>
      </p:sp>
      <p:sp>
        <p:nvSpPr>
          <p:cNvPr id="10" name="Rectangle 9"/>
          <p:cNvSpPr/>
          <p:nvPr/>
        </p:nvSpPr>
        <p:spPr>
          <a:xfrm>
            <a:off x="5704115" y="4764129"/>
            <a:ext cx="3526974" cy="400110"/>
          </a:xfrm>
          <a:prstGeom prst="rect">
            <a:avLst/>
          </a:prstGeom>
        </p:spPr>
        <p:txBody>
          <a:bodyPr wrap="square">
            <a:spAutoFit/>
          </a:bodyPr>
          <a:lstStyle/>
          <a:p>
            <a:pPr lvl="0" algn="just"/>
            <a:r>
              <a:rPr lang="fr-FR" sz="2000" b="1" dirty="0">
                <a:solidFill>
                  <a:srgbClr val="FFCF00"/>
                </a:solidFill>
              </a:rPr>
              <a:t>B	      </a:t>
            </a:r>
            <a:r>
              <a:rPr lang="fr-FR" sz="2000" b="1" dirty="0">
                <a:solidFill>
                  <a:schemeClr val="bg1"/>
                </a:solidFill>
              </a:rPr>
              <a:t>Entre 20% et </a:t>
            </a:r>
            <a:r>
              <a:rPr lang="fr-FR" sz="2000" b="1" dirty="0">
                <a:solidFill>
                  <a:schemeClr val="bg1"/>
                </a:solidFill>
              </a:rPr>
              <a:t>3</a:t>
            </a:r>
            <a:r>
              <a:rPr lang="fr-FR" sz="2000" b="1" dirty="0">
                <a:solidFill>
                  <a:schemeClr val="bg1"/>
                </a:solidFill>
              </a:rPr>
              <a:t>0%</a:t>
            </a:r>
            <a:endParaRPr lang="fr-FR" sz="2000" b="1" dirty="0">
              <a:solidFill>
                <a:schemeClr val="bg1"/>
              </a:solidFill>
            </a:endParaRPr>
          </a:p>
        </p:txBody>
      </p:sp>
      <p:sp>
        <p:nvSpPr>
          <p:cNvPr id="11" name="Rectangle 10"/>
          <p:cNvSpPr/>
          <p:nvPr/>
        </p:nvSpPr>
        <p:spPr>
          <a:xfrm>
            <a:off x="718459" y="5739214"/>
            <a:ext cx="3461657" cy="400110"/>
          </a:xfrm>
          <a:prstGeom prst="rect">
            <a:avLst/>
          </a:prstGeom>
        </p:spPr>
        <p:txBody>
          <a:bodyPr wrap="square">
            <a:spAutoFit/>
          </a:bodyPr>
          <a:lstStyle/>
          <a:p>
            <a:pPr lvl="0" algn="just"/>
            <a:r>
              <a:rPr lang="fr-FR" sz="2000" b="1" dirty="0">
                <a:solidFill>
                  <a:srgbClr val="FFCF00"/>
                </a:solidFill>
              </a:rPr>
              <a:t>C</a:t>
            </a:r>
            <a:r>
              <a:rPr lang="fr-FR" sz="2000" b="1" dirty="0">
                <a:solidFill>
                  <a:schemeClr val="bg1"/>
                </a:solidFill>
              </a:rPr>
              <a:t>     Entre 30% et 40%</a:t>
            </a:r>
            <a:endParaRPr lang="fr-FR" sz="2000" b="1" dirty="0">
              <a:solidFill>
                <a:schemeClr val="bg1"/>
              </a:solidFill>
            </a:endParaRP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387" y="5593195"/>
            <a:ext cx="4162437" cy="692150"/>
          </a:xfrm>
          <a:prstGeom prst="rect">
            <a:avLst/>
          </a:prstGeom>
        </p:spPr>
      </p:pic>
      <p:sp>
        <p:nvSpPr>
          <p:cNvPr id="12" name="Rectangle 11"/>
          <p:cNvSpPr/>
          <p:nvPr/>
        </p:nvSpPr>
        <p:spPr>
          <a:xfrm>
            <a:off x="5747657" y="5713329"/>
            <a:ext cx="3526974" cy="400110"/>
          </a:xfrm>
          <a:prstGeom prst="rect">
            <a:avLst/>
          </a:prstGeom>
        </p:spPr>
        <p:txBody>
          <a:bodyPr wrap="square">
            <a:spAutoFit/>
          </a:bodyPr>
          <a:lstStyle/>
          <a:p>
            <a:pPr lvl="0" algn="just"/>
            <a:r>
              <a:rPr lang="fr-FR" sz="2000" b="1" dirty="0">
                <a:solidFill>
                  <a:srgbClr val="FFCF00"/>
                </a:solidFill>
              </a:rPr>
              <a:t>D	      </a:t>
            </a:r>
            <a:r>
              <a:rPr lang="fr-FR" sz="2000" b="1" dirty="0">
                <a:solidFill>
                  <a:schemeClr val="bg1"/>
                </a:solidFill>
              </a:rPr>
              <a:t>Entre 40% et 50%</a:t>
            </a:r>
            <a:endParaRPr lang="fr-FR" sz="2000" b="1" dirty="0">
              <a:solidFill>
                <a:schemeClr val="bg1"/>
              </a:solidFill>
            </a:endParaRP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7607" y="64751"/>
            <a:ext cx="2628041" cy="2667804"/>
          </a:xfrm>
          <a:prstGeom prst="rect">
            <a:avLst/>
          </a:prstGeom>
        </p:spPr>
      </p:pic>
      <p:sp>
        <p:nvSpPr>
          <p:cNvPr id="14" name="Rectangle 13"/>
          <p:cNvSpPr/>
          <p:nvPr/>
        </p:nvSpPr>
        <p:spPr>
          <a:xfrm>
            <a:off x="3990058" y="927477"/>
            <a:ext cx="1714059" cy="923458"/>
          </a:xfrm>
          <a:prstGeom prst="rect">
            <a:avLst/>
          </a:prstGeom>
        </p:spPr>
        <p:txBody>
          <a:bodyPr wrap="square">
            <a:spAutoFit/>
          </a:bodyPr>
          <a:lstStyle/>
          <a:p>
            <a:pPr lvl="0" algn="just"/>
            <a:r>
              <a:rPr lang="fr-FR" sz="5401" b="1" dirty="0">
                <a:solidFill>
                  <a:schemeClr val="bg1"/>
                </a:solidFill>
              </a:rPr>
              <a:t>PIN’S</a:t>
            </a:r>
            <a:endParaRPr lang="fr-FR" sz="5401" b="1" dirty="0">
              <a:solidFill>
                <a:schemeClr val="bg1"/>
              </a:solidFill>
            </a:endParaRPr>
          </a:p>
        </p:txBody>
      </p:sp>
      <p:sp>
        <p:nvSpPr>
          <p:cNvPr id="13" name="ZoneTexte 12"/>
          <p:cNvSpPr txBox="1"/>
          <p:nvPr/>
        </p:nvSpPr>
        <p:spPr>
          <a:xfrm>
            <a:off x="105184" y="6516939"/>
            <a:ext cx="9638256" cy="246349"/>
          </a:xfrm>
          <a:prstGeom prst="rect">
            <a:avLst/>
          </a:prstGeom>
          <a:noFill/>
        </p:spPr>
        <p:txBody>
          <a:bodyPr wrap="square" rtlCol="0">
            <a:spAutoFit/>
          </a:bodyPr>
          <a:lstStyle/>
          <a:p>
            <a:pPr algn="ctr"/>
            <a:r>
              <a:rPr lang="fr-FR" sz="1001" dirty="0">
                <a:solidFill>
                  <a:schemeClr val="bg1"/>
                </a:solidFill>
              </a:rPr>
              <a:t>Ressource proposée par le Réseau des Centres Sociaux et Socioculturels de </a:t>
            </a:r>
            <a:r>
              <a:rPr lang="fr-FR" sz="1001" dirty="0" smtClean="0">
                <a:solidFill>
                  <a:schemeClr val="bg1"/>
                </a:solidFill>
              </a:rPr>
              <a:t>Loire-Atlantique – chmission.federation44@gmail.com</a:t>
            </a:r>
            <a:endParaRPr lang="fr-FR" sz="1001" dirty="0">
              <a:solidFill>
                <a:schemeClr val="bg1"/>
              </a:solidFill>
            </a:endParaRPr>
          </a:p>
        </p:txBody>
      </p:sp>
    </p:spTree>
    <p:extLst>
      <p:ext uri="{BB962C8B-B14F-4D97-AF65-F5344CB8AC3E}">
        <p14:creationId xmlns:p14="http://schemas.microsoft.com/office/powerpoint/2010/main" val="4225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www.aacounty.org/sebin/l/a/page-background-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906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25776"/>
            <a:ext cx="9906000" cy="3596498"/>
          </a:xfrm>
          <a:prstGeom prst="rect">
            <a:avLst/>
          </a:prstGeom>
        </p:spPr>
      </p:pic>
      <p:sp>
        <p:nvSpPr>
          <p:cNvPr id="7" name="Rectangle 6"/>
          <p:cNvSpPr/>
          <p:nvPr/>
        </p:nvSpPr>
        <p:spPr>
          <a:xfrm>
            <a:off x="1320803" y="2907986"/>
            <a:ext cx="7144657" cy="1200329"/>
          </a:xfrm>
          <a:prstGeom prst="rect">
            <a:avLst/>
          </a:prstGeom>
        </p:spPr>
        <p:txBody>
          <a:bodyPr wrap="square">
            <a:spAutoFit/>
          </a:bodyPr>
          <a:lstStyle/>
          <a:p>
            <a:pPr lvl="0" algn="ctr"/>
            <a:r>
              <a:rPr lang="fr-FR" sz="2400" b="1" dirty="0">
                <a:solidFill>
                  <a:schemeClr val="bg1"/>
                </a:solidFill>
              </a:rPr>
              <a:t>Au regard du budget total de la Fédération, quelle est la part de la contribution des Centres Sociaux du réseau, par leur adhésion ? </a:t>
            </a:r>
          </a:p>
        </p:txBody>
      </p:sp>
      <p:sp>
        <p:nvSpPr>
          <p:cNvPr id="9" name="Rectangle 8"/>
          <p:cNvSpPr/>
          <p:nvPr/>
        </p:nvSpPr>
        <p:spPr>
          <a:xfrm>
            <a:off x="718459" y="4788718"/>
            <a:ext cx="3461657" cy="400110"/>
          </a:xfrm>
          <a:prstGeom prst="rect">
            <a:avLst/>
          </a:prstGeom>
        </p:spPr>
        <p:txBody>
          <a:bodyPr wrap="square">
            <a:spAutoFit/>
          </a:bodyPr>
          <a:lstStyle/>
          <a:p>
            <a:pPr lvl="0" algn="just"/>
            <a:r>
              <a:rPr lang="fr-FR" sz="2000" b="1" dirty="0">
                <a:solidFill>
                  <a:srgbClr val="FFCF00"/>
                </a:solidFill>
              </a:rPr>
              <a:t>A</a:t>
            </a:r>
            <a:r>
              <a:rPr lang="fr-FR" sz="2000" b="1" dirty="0">
                <a:solidFill>
                  <a:schemeClr val="bg1"/>
                </a:solidFill>
              </a:rPr>
              <a:t>      Moins de 5%</a:t>
            </a:r>
            <a:endParaRPr lang="fr-FR" sz="2000" b="1" dirty="0">
              <a:solidFill>
                <a:schemeClr val="bg1"/>
              </a:solidFill>
            </a:endParaRPr>
          </a:p>
        </p:txBody>
      </p:sp>
      <p:sp>
        <p:nvSpPr>
          <p:cNvPr id="10" name="Rectangle 9"/>
          <p:cNvSpPr/>
          <p:nvPr/>
        </p:nvSpPr>
        <p:spPr>
          <a:xfrm>
            <a:off x="5704115" y="4764129"/>
            <a:ext cx="3526974" cy="400110"/>
          </a:xfrm>
          <a:prstGeom prst="rect">
            <a:avLst/>
          </a:prstGeom>
        </p:spPr>
        <p:txBody>
          <a:bodyPr wrap="square">
            <a:spAutoFit/>
          </a:bodyPr>
          <a:lstStyle/>
          <a:p>
            <a:pPr lvl="0" algn="just"/>
            <a:r>
              <a:rPr lang="fr-FR" sz="2000" b="1" dirty="0">
                <a:solidFill>
                  <a:srgbClr val="FFCF00"/>
                </a:solidFill>
              </a:rPr>
              <a:t>B	      </a:t>
            </a:r>
            <a:r>
              <a:rPr lang="fr-FR" sz="2000" b="1" dirty="0">
                <a:solidFill>
                  <a:schemeClr val="bg1"/>
                </a:solidFill>
              </a:rPr>
              <a:t>Entre 5% et 10%</a:t>
            </a:r>
            <a:endParaRPr lang="fr-FR" sz="2000" b="1" dirty="0">
              <a:solidFill>
                <a:schemeClr val="bg1"/>
              </a:solidFill>
            </a:endParaRPr>
          </a:p>
        </p:txBody>
      </p:sp>
      <p:sp>
        <p:nvSpPr>
          <p:cNvPr id="11" name="Rectangle 10"/>
          <p:cNvSpPr/>
          <p:nvPr/>
        </p:nvSpPr>
        <p:spPr>
          <a:xfrm>
            <a:off x="718459" y="5739214"/>
            <a:ext cx="3461657" cy="400110"/>
          </a:xfrm>
          <a:prstGeom prst="rect">
            <a:avLst/>
          </a:prstGeom>
        </p:spPr>
        <p:txBody>
          <a:bodyPr wrap="square">
            <a:spAutoFit/>
          </a:bodyPr>
          <a:lstStyle/>
          <a:p>
            <a:pPr lvl="0" algn="just"/>
            <a:r>
              <a:rPr lang="fr-FR" sz="2000" b="1" dirty="0">
                <a:solidFill>
                  <a:srgbClr val="FFCF00"/>
                </a:solidFill>
              </a:rPr>
              <a:t>C</a:t>
            </a:r>
            <a:r>
              <a:rPr lang="fr-FR" sz="2000" b="1" dirty="0">
                <a:solidFill>
                  <a:schemeClr val="bg1"/>
                </a:solidFill>
              </a:rPr>
              <a:t>     Entre 20% et 30%</a:t>
            </a:r>
            <a:endParaRPr lang="fr-FR" sz="2000" b="1" dirty="0">
              <a:solidFill>
                <a:schemeClr val="bg1"/>
              </a:solidFill>
            </a:endParaRPr>
          </a:p>
        </p:txBody>
      </p:sp>
      <p:sp>
        <p:nvSpPr>
          <p:cNvPr id="12" name="Rectangle 11"/>
          <p:cNvSpPr/>
          <p:nvPr/>
        </p:nvSpPr>
        <p:spPr>
          <a:xfrm>
            <a:off x="5747657" y="5713329"/>
            <a:ext cx="3526974" cy="400110"/>
          </a:xfrm>
          <a:prstGeom prst="rect">
            <a:avLst/>
          </a:prstGeom>
        </p:spPr>
        <p:txBody>
          <a:bodyPr wrap="square">
            <a:spAutoFit/>
          </a:bodyPr>
          <a:lstStyle/>
          <a:p>
            <a:pPr lvl="0" algn="just"/>
            <a:r>
              <a:rPr lang="fr-FR" sz="2000" b="1" dirty="0">
                <a:solidFill>
                  <a:srgbClr val="FFCF00"/>
                </a:solidFill>
              </a:rPr>
              <a:t>D	      </a:t>
            </a:r>
            <a:r>
              <a:rPr lang="fr-FR" sz="2000" b="1" dirty="0">
                <a:solidFill>
                  <a:schemeClr val="bg1"/>
                </a:solidFill>
              </a:rPr>
              <a:t>Entre 30% et 40%</a:t>
            </a:r>
            <a:endParaRPr lang="fr-FR" sz="2000" b="1" dirty="0">
              <a:solidFill>
                <a:schemeClr val="bg1"/>
              </a:solidFill>
            </a:endParaRP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644" y="5595236"/>
            <a:ext cx="4162437" cy="692150"/>
          </a:xfrm>
          <a:prstGeom prst="rect">
            <a:avLst/>
          </a:prstGeom>
        </p:spPr>
      </p:pic>
      <p:sp>
        <p:nvSpPr>
          <p:cNvPr id="16" name="Rectangle 15"/>
          <p:cNvSpPr/>
          <p:nvPr/>
        </p:nvSpPr>
        <p:spPr>
          <a:xfrm>
            <a:off x="1062613" y="5750868"/>
            <a:ext cx="3408212" cy="400110"/>
          </a:xfrm>
          <a:prstGeom prst="rect">
            <a:avLst/>
          </a:prstGeom>
        </p:spPr>
        <p:txBody>
          <a:bodyPr wrap="square">
            <a:spAutoFit/>
          </a:bodyPr>
          <a:lstStyle/>
          <a:p>
            <a:pPr lvl="0" algn="just"/>
            <a:r>
              <a:rPr lang="fr-FR" sz="2000" b="1" dirty="0">
                <a:solidFill>
                  <a:srgbClr val="FFCF00"/>
                </a:solidFill>
              </a:rPr>
              <a:t>C</a:t>
            </a:r>
            <a:r>
              <a:rPr lang="fr-FR" sz="2000" b="1" dirty="0">
                <a:solidFill>
                  <a:schemeClr val="bg1"/>
                </a:solidFill>
              </a:rPr>
              <a:t>     Entre 20% et 30%</a:t>
            </a:r>
            <a:endParaRPr lang="fr-FR" sz="2000" b="1" dirty="0">
              <a:solidFill>
                <a:schemeClr val="bg1"/>
              </a:solidFill>
            </a:endParaRPr>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7607" y="64751"/>
            <a:ext cx="2628041" cy="2667804"/>
          </a:xfrm>
          <a:prstGeom prst="rect">
            <a:avLst/>
          </a:prstGeom>
        </p:spPr>
      </p:pic>
      <p:sp>
        <p:nvSpPr>
          <p:cNvPr id="15" name="Rectangle 14"/>
          <p:cNvSpPr/>
          <p:nvPr/>
        </p:nvSpPr>
        <p:spPr>
          <a:xfrm>
            <a:off x="3990058" y="927477"/>
            <a:ext cx="1714059" cy="923458"/>
          </a:xfrm>
          <a:prstGeom prst="rect">
            <a:avLst/>
          </a:prstGeom>
        </p:spPr>
        <p:txBody>
          <a:bodyPr wrap="square">
            <a:spAutoFit/>
          </a:bodyPr>
          <a:lstStyle/>
          <a:p>
            <a:pPr lvl="0" algn="just"/>
            <a:r>
              <a:rPr lang="fr-FR" sz="5401" b="1" dirty="0">
                <a:solidFill>
                  <a:schemeClr val="bg1"/>
                </a:solidFill>
              </a:rPr>
              <a:t>PIN’S</a:t>
            </a:r>
            <a:endParaRPr lang="fr-FR" sz="5401" b="1" dirty="0">
              <a:solidFill>
                <a:schemeClr val="bg1"/>
              </a:solidFill>
            </a:endParaRPr>
          </a:p>
        </p:txBody>
      </p:sp>
      <p:sp>
        <p:nvSpPr>
          <p:cNvPr id="17" name="ZoneTexte 16"/>
          <p:cNvSpPr txBox="1"/>
          <p:nvPr/>
        </p:nvSpPr>
        <p:spPr>
          <a:xfrm>
            <a:off x="105184" y="6527099"/>
            <a:ext cx="9638256" cy="246349"/>
          </a:xfrm>
          <a:prstGeom prst="rect">
            <a:avLst/>
          </a:prstGeom>
          <a:noFill/>
        </p:spPr>
        <p:txBody>
          <a:bodyPr wrap="square" rtlCol="0">
            <a:spAutoFit/>
          </a:bodyPr>
          <a:lstStyle/>
          <a:p>
            <a:pPr algn="ctr"/>
            <a:r>
              <a:rPr lang="fr-FR" sz="1001" dirty="0">
                <a:solidFill>
                  <a:schemeClr val="bg1"/>
                </a:solidFill>
              </a:rPr>
              <a:t>Ressource proposée par le Réseau des Centres Sociaux et Socioculturels de </a:t>
            </a:r>
            <a:r>
              <a:rPr lang="fr-FR" sz="1001" dirty="0" smtClean="0">
                <a:solidFill>
                  <a:schemeClr val="bg1"/>
                </a:solidFill>
              </a:rPr>
              <a:t>Loire-Atlantique – chmission.federation44@gmail.com</a:t>
            </a:r>
            <a:endParaRPr lang="fr-FR" sz="1001" dirty="0">
              <a:solidFill>
                <a:schemeClr val="bg1"/>
              </a:solidFill>
            </a:endParaRPr>
          </a:p>
        </p:txBody>
      </p:sp>
    </p:spTree>
    <p:extLst>
      <p:ext uri="{BB962C8B-B14F-4D97-AF65-F5344CB8AC3E}">
        <p14:creationId xmlns:p14="http://schemas.microsoft.com/office/powerpoint/2010/main" val="18403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www.aacounty.org/sebin/l/a/page-background-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906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25776"/>
            <a:ext cx="9906000" cy="3596498"/>
          </a:xfrm>
          <a:prstGeom prst="rect">
            <a:avLst/>
          </a:prstGeom>
        </p:spPr>
      </p:pic>
      <p:sp>
        <p:nvSpPr>
          <p:cNvPr id="7" name="Rectangle 6"/>
          <p:cNvSpPr/>
          <p:nvPr/>
        </p:nvSpPr>
        <p:spPr>
          <a:xfrm>
            <a:off x="1320803" y="2907986"/>
            <a:ext cx="7144657" cy="1200329"/>
          </a:xfrm>
          <a:prstGeom prst="rect">
            <a:avLst/>
          </a:prstGeom>
        </p:spPr>
        <p:txBody>
          <a:bodyPr wrap="square">
            <a:spAutoFit/>
          </a:bodyPr>
          <a:lstStyle/>
          <a:p>
            <a:pPr lvl="0" algn="ctr"/>
            <a:r>
              <a:rPr lang="fr-FR" sz="2400" dirty="0">
                <a:solidFill>
                  <a:schemeClr val="bg1"/>
                </a:solidFill>
              </a:rPr>
              <a:t>Au regard de la totalité des charges de la Fédération, quelle est la part engagée pour les moyens humains qui accompagnent et animent le réseau  ?</a:t>
            </a:r>
            <a:endParaRPr lang="fr-FR" sz="2400" dirty="0">
              <a:solidFill>
                <a:schemeClr val="bg1"/>
              </a:solidFill>
            </a:endParaRPr>
          </a:p>
        </p:txBody>
      </p:sp>
      <p:sp>
        <p:nvSpPr>
          <p:cNvPr id="9" name="Rectangle 8"/>
          <p:cNvSpPr/>
          <p:nvPr/>
        </p:nvSpPr>
        <p:spPr>
          <a:xfrm>
            <a:off x="718459" y="4788718"/>
            <a:ext cx="3461657" cy="400110"/>
          </a:xfrm>
          <a:prstGeom prst="rect">
            <a:avLst/>
          </a:prstGeom>
        </p:spPr>
        <p:txBody>
          <a:bodyPr wrap="square">
            <a:spAutoFit/>
          </a:bodyPr>
          <a:lstStyle/>
          <a:p>
            <a:pPr lvl="0" algn="just"/>
            <a:r>
              <a:rPr lang="fr-FR" sz="2000" b="1" dirty="0">
                <a:solidFill>
                  <a:srgbClr val="FFCF00"/>
                </a:solidFill>
              </a:rPr>
              <a:t>A</a:t>
            </a:r>
            <a:r>
              <a:rPr lang="fr-FR" sz="2000" b="1" dirty="0">
                <a:solidFill>
                  <a:schemeClr val="bg1"/>
                </a:solidFill>
              </a:rPr>
              <a:t>                     24%</a:t>
            </a:r>
            <a:endParaRPr lang="fr-FR" sz="2000" b="1" dirty="0">
              <a:solidFill>
                <a:schemeClr val="bg1"/>
              </a:solidFill>
            </a:endParaRPr>
          </a:p>
        </p:txBody>
      </p:sp>
      <p:sp>
        <p:nvSpPr>
          <p:cNvPr id="10" name="Rectangle 9"/>
          <p:cNvSpPr/>
          <p:nvPr/>
        </p:nvSpPr>
        <p:spPr>
          <a:xfrm>
            <a:off x="5704115" y="4764129"/>
            <a:ext cx="3526974" cy="400110"/>
          </a:xfrm>
          <a:prstGeom prst="rect">
            <a:avLst/>
          </a:prstGeom>
        </p:spPr>
        <p:txBody>
          <a:bodyPr wrap="square">
            <a:spAutoFit/>
          </a:bodyPr>
          <a:lstStyle/>
          <a:p>
            <a:pPr lvl="0" algn="just"/>
            <a:r>
              <a:rPr lang="fr-FR" sz="2000" b="1" dirty="0">
                <a:solidFill>
                  <a:srgbClr val="FFCF00"/>
                </a:solidFill>
              </a:rPr>
              <a:t>B	                </a:t>
            </a:r>
            <a:r>
              <a:rPr lang="fr-FR" sz="2000" b="1" dirty="0">
                <a:solidFill>
                  <a:schemeClr val="bg1"/>
                </a:solidFill>
              </a:rPr>
              <a:t>49%</a:t>
            </a:r>
            <a:endParaRPr lang="fr-FR" sz="2000" b="1" dirty="0">
              <a:solidFill>
                <a:schemeClr val="bg1"/>
              </a:solidFill>
            </a:endParaRPr>
          </a:p>
        </p:txBody>
      </p:sp>
      <p:sp>
        <p:nvSpPr>
          <p:cNvPr id="11" name="Rectangle 10"/>
          <p:cNvSpPr/>
          <p:nvPr/>
        </p:nvSpPr>
        <p:spPr>
          <a:xfrm>
            <a:off x="718459" y="5739214"/>
            <a:ext cx="3461657" cy="400110"/>
          </a:xfrm>
          <a:prstGeom prst="rect">
            <a:avLst/>
          </a:prstGeom>
        </p:spPr>
        <p:txBody>
          <a:bodyPr wrap="square">
            <a:spAutoFit/>
          </a:bodyPr>
          <a:lstStyle/>
          <a:p>
            <a:pPr lvl="0" algn="just"/>
            <a:r>
              <a:rPr lang="fr-FR" sz="2000" b="1" dirty="0">
                <a:solidFill>
                  <a:srgbClr val="FFCF00"/>
                </a:solidFill>
              </a:rPr>
              <a:t>C</a:t>
            </a:r>
            <a:r>
              <a:rPr lang="fr-FR" sz="2000" b="1" dirty="0">
                <a:solidFill>
                  <a:schemeClr val="bg1"/>
                </a:solidFill>
              </a:rPr>
              <a:t>                     75%</a:t>
            </a:r>
            <a:endParaRPr lang="fr-FR" sz="2000" b="1" dirty="0">
              <a:solidFill>
                <a:schemeClr val="bg1"/>
              </a:solidFill>
            </a:endParaRPr>
          </a:p>
        </p:txBody>
      </p:sp>
      <p:sp>
        <p:nvSpPr>
          <p:cNvPr id="12" name="Rectangle 11"/>
          <p:cNvSpPr/>
          <p:nvPr/>
        </p:nvSpPr>
        <p:spPr>
          <a:xfrm>
            <a:off x="5813566" y="5769995"/>
            <a:ext cx="3526974" cy="369460"/>
          </a:xfrm>
          <a:prstGeom prst="rect">
            <a:avLst/>
          </a:prstGeom>
        </p:spPr>
        <p:txBody>
          <a:bodyPr wrap="square">
            <a:spAutoFit/>
          </a:bodyPr>
          <a:lstStyle/>
          <a:p>
            <a:pPr lvl="0" algn="just"/>
            <a:r>
              <a:rPr lang="fr-FR" sz="1801" b="1" dirty="0" smtClean="0">
                <a:solidFill>
                  <a:srgbClr val="FFCF00"/>
                </a:solidFill>
              </a:rPr>
              <a:t>D         </a:t>
            </a:r>
            <a:r>
              <a:rPr lang="fr-FR" sz="1600" b="1" dirty="0" smtClean="0">
                <a:solidFill>
                  <a:srgbClr val="FFCF00"/>
                </a:solidFill>
              </a:rPr>
              <a:t> </a:t>
            </a:r>
            <a:r>
              <a:rPr lang="fr-FR" sz="1600" b="1" dirty="0">
                <a:solidFill>
                  <a:schemeClr val="bg1"/>
                </a:solidFill>
              </a:rPr>
              <a:t>0%, ils sont tous bénévoles</a:t>
            </a:r>
            <a:endParaRPr lang="fr-FR" sz="1600" b="1" dirty="0">
              <a:solidFill>
                <a:schemeClr val="bg1"/>
              </a:solidFill>
            </a:endParaRPr>
          </a:p>
        </p:txBody>
      </p:sp>
      <p:grpSp>
        <p:nvGrpSpPr>
          <p:cNvPr id="2" name="Grouper 1"/>
          <p:cNvGrpSpPr/>
          <p:nvPr/>
        </p:nvGrpSpPr>
        <p:grpSpPr>
          <a:xfrm>
            <a:off x="399600" y="5598905"/>
            <a:ext cx="4162437" cy="692150"/>
            <a:chOff x="399598" y="5598905"/>
            <a:chExt cx="4162437" cy="692150"/>
          </a:xfrm>
        </p:grpSpPr>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8" y="5598905"/>
              <a:ext cx="4162437" cy="692150"/>
            </a:xfrm>
            <a:prstGeom prst="rect">
              <a:avLst/>
            </a:prstGeom>
          </p:spPr>
        </p:pic>
        <p:sp>
          <p:nvSpPr>
            <p:cNvPr id="18" name="Rectangle 17"/>
            <p:cNvSpPr/>
            <p:nvPr/>
          </p:nvSpPr>
          <p:spPr>
            <a:xfrm>
              <a:off x="1034037" y="5736580"/>
              <a:ext cx="3408212" cy="400110"/>
            </a:xfrm>
            <a:prstGeom prst="rect">
              <a:avLst/>
            </a:prstGeom>
          </p:spPr>
          <p:txBody>
            <a:bodyPr wrap="square">
              <a:spAutoFit/>
            </a:bodyPr>
            <a:lstStyle/>
            <a:p>
              <a:pPr lvl="0" algn="just"/>
              <a:r>
                <a:rPr lang="fr-FR" sz="2000" b="1" dirty="0">
                  <a:solidFill>
                    <a:srgbClr val="FFCF00"/>
                  </a:solidFill>
                </a:rPr>
                <a:t>C</a:t>
              </a:r>
              <a:r>
                <a:rPr lang="fr-FR" sz="2000" b="1" dirty="0">
                  <a:solidFill>
                    <a:schemeClr val="bg1"/>
                  </a:solidFill>
                </a:rPr>
                <a:t>                 </a:t>
              </a:r>
              <a:r>
                <a:rPr lang="fr-FR" sz="2000" b="1" dirty="0">
                  <a:solidFill>
                    <a:schemeClr val="bg1"/>
                  </a:solidFill>
                </a:rPr>
                <a:t>75%</a:t>
              </a:r>
            </a:p>
          </p:txBody>
        </p:sp>
      </p:gr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607" y="64751"/>
            <a:ext cx="2628041" cy="2667804"/>
          </a:xfrm>
          <a:prstGeom prst="rect">
            <a:avLst/>
          </a:prstGeom>
        </p:spPr>
      </p:pic>
      <p:sp>
        <p:nvSpPr>
          <p:cNvPr id="15" name="Rectangle 14"/>
          <p:cNvSpPr/>
          <p:nvPr/>
        </p:nvSpPr>
        <p:spPr>
          <a:xfrm>
            <a:off x="3990058" y="927477"/>
            <a:ext cx="1714059" cy="923458"/>
          </a:xfrm>
          <a:prstGeom prst="rect">
            <a:avLst/>
          </a:prstGeom>
        </p:spPr>
        <p:txBody>
          <a:bodyPr wrap="square">
            <a:spAutoFit/>
          </a:bodyPr>
          <a:lstStyle/>
          <a:p>
            <a:pPr lvl="0" algn="just"/>
            <a:r>
              <a:rPr lang="fr-FR" sz="5401" b="1" dirty="0">
                <a:solidFill>
                  <a:schemeClr val="bg1"/>
                </a:solidFill>
              </a:rPr>
              <a:t>PIN’S</a:t>
            </a:r>
            <a:endParaRPr lang="fr-FR" sz="5401" b="1" dirty="0">
              <a:solidFill>
                <a:schemeClr val="bg1"/>
              </a:solidFill>
            </a:endParaRPr>
          </a:p>
        </p:txBody>
      </p:sp>
      <p:sp>
        <p:nvSpPr>
          <p:cNvPr id="16" name="ZoneTexte 15"/>
          <p:cNvSpPr txBox="1"/>
          <p:nvPr/>
        </p:nvSpPr>
        <p:spPr>
          <a:xfrm>
            <a:off x="105184" y="6516939"/>
            <a:ext cx="9638256" cy="246349"/>
          </a:xfrm>
          <a:prstGeom prst="rect">
            <a:avLst/>
          </a:prstGeom>
          <a:noFill/>
        </p:spPr>
        <p:txBody>
          <a:bodyPr wrap="square" rtlCol="0">
            <a:spAutoFit/>
          </a:bodyPr>
          <a:lstStyle/>
          <a:p>
            <a:pPr algn="ctr"/>
            <a:r>
              <a:rPr lang="fr-FR" sz="1001" dirty="0">
                <a:solidFill>
                  <a:schemeClr val="bg1"/>
                </a:solidFill>
              </a:rPr>
              <a:t>Ressource proposée par le Réseau des Centres Sociaux et Socioculturels de </a:t>
            </a:r>
            <a:r>
              <a:rPr lang="fr-FR" sz="1001" dirty="0" smtClean="0">
                <a:solidFill>
                  <a:schemeClr val="bg1"/>
                </a:solidFill>
              </a:rPr>
              <a:t>Loire-Atlantique – chmission.federation44@gmail.com</a:t>
            </a:r>
            <a:endParaRPr lang="fr-FR" sz="1001" dirty="0">
              <a:solidFill>
                <a:schemeClr val="bg1"/>
              </a:solidFill>
            </a:endParaRPr>
          </a:p>
        </p:txBody>
      </p:sp>
    </p:spTree>
    <p:extLst>
      <p:ext uri="{BB962C8B-B14F-4D97-AF65-F5344CB8AC3E}">
        <p14:creationId xmlns:p14="http://schemas.microsoft.com/office/powerpoint/2010/main" val="171940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www.aacounty.org/sebin/l/a/page-background-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906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25776"/>
            <a:ext cx="9906000" cy="3596498"/>
          </a:xfrm>
          <a:prstGeom prst="rect">
            <a:avLst/>
          </a:prstGeom>
        </p:spPr>
      </p:pic>
      <p:sp>
        <p:nvSpPr>
          <p:cNvPr id="7" name="Rectangle 6"/>
          <p:cNvSpPr/>
          <p:nvPr/>
        </p:nvSpPr>
        <p:spPr>
          <a:xfrm>
            <a:off x="1320801" y="2907985"/>
            <a:ext cx="7302500" cy="1200842"/>
          </a:xfrm>
          <a:prstGeom prst="rect">
            <a:avLst/>
          </a:prstGeom>
        </p:spPr>
        <p:txBody>
          <a:bodyPr wrap="square">
            <a:spAutoFit/>
          </a:bodyPr>
          <a:lstStyle/>
          <a:p>
            <a:pPr lvl="0" algn="just"/>
            <a:r>
              <a:rPr lang="fr-FR" sz="1801" dirty="0">
                <a:solidFill>
                  <a:schemeClr val="bg1"/>
                </a:solidFill>
              </a:rPr>
              <a:t>Le Conseil Régional ne finance plus l’Union </a:t>
            </a:r>
            <a:r>
              <a:rPr lang="fr-FR" sz="1801" dirty="0">
                <a:solidFill>
                  <a:schemeClr val="bg1"/>
                </a:solidFill>
              </a:rPr>
              <a:t>Régionale (donc, les </a:t>
            </a:r>
            <a:r>
              <a:rPr lang="fr-FR" sz="1801" dirty="0">
                <a:solidFill>
                  <a:schemeClr val="bg1"/>
                </a:solidFill>
              </a:rPr>
              <a:t>actions de la Fédération au titre de l’Union </a:t>
            </a:r>
            <a:r>
              <a:rPr lang="fr-FR" sz="1801" dirty="0">
                <a:solidFill>
                  <a:schemeClr val="bg1"/>
                </a:solidFill>
              </a:rPr>
              <a:t>Régionale). Cela </a:t>
            </a:r>
            <a:r>
              <a:rPr lang="fr-FR" sz="1801" dirty="0">
                <a:solidFill>
                  <a:schemeClr val="bg1"/>
                </a:solidFill>
              </a:rPr>
              <a:t>représente un manque à gagner de </a:t>
            </a:r>
            <a:r>
              <a:rPr lang="fr-FR" sz="1801" dirty="0">
                <a:solidFill>
                  <a:srgbClr val="FFCF00"/>
                </a:solidFill>
              </a:rPr>
              <a:t>14 000 € </a:t>
            </a:r>
            <a:r>
              <a:rPr lang="fr-FR" sz="1801" dirty="0">
                <a:solidFill>
                  <a:schemeClr val="bg1"/>
                </a:solidFill>
              </a:rPr>
              <a:t>au regard de l’année 2016. La Fédération a pu en partie compenser cet arrêt de financement par :</a:t>
            </a:r>
          </a:p>
        </p:txBody>
      </p:sp>
      <p:sp>
        <p:nvSpPr>
          <p:cNvPr id="9" name="Rectangle 8"/>
          <p:cNvSpPr/>
          <p:nvPr/>
        </p:nvSpPr>
        <p:spPr>
          <a:xfrm>
            <a:off x="718459" y="4788718"/>
            <a:ext cx="3461657" cy="400110"/>
          </a:xfrm>
          <a:prstGeom prst="rect">
            <a:avLst/>
          </a:prstGeom>
        </p:spPr>
        <p:txBody>
          <a:bodyPr wrap="square">
            <a:spAutoFit/>
          </a:bodyPr>
          <a:lstStyle/>
          <a:p>
            <a:pPr lvl="0" algn="just"/>
            <a:r>
              <a:rPr lang="fr-FR" sz="2000" b="1" dirty="0">
                <a:solidFill>
                  <a:srgbClr val="FFCF00"/>
                </a:solidFill>
              </a:rPr>
              <a:t>A</a:t>
            </a:r>
            <a:r>
              <a:rPr lang="fr-FR" sz="2000" b="1" dirty="0">
                <a:solidFill>
                  <a:schemeClr val="bg1"/>
                </a:solidFill>
              </a:rPr>
              <a:t>            La vente de Pin’s</a:t>
            </a:r>
            <a:endParaRPr lang="fr-FR" sz="2000" b="1" dirty="0">
              <a:solidFill>
                <a:schemeClr val="bg1"/>
              </a:solidFill>
            </a:endParaRPr>
          </a:p>
        </p:txBody>
      </p:sp>
      <p:sp>
        <p:nvSpPr>
          <p:cNvPr id="10" name="Rectangle 9"/>
          <p:cNvSpPr/>
          <p:nvPr/>
        </p:nvSpPr>
        <p:spPr>
          <a:xfrm>
            <a:off x="5712746" y="4675929"/>
            <a:ext cx="3526974" cy="677237"/>
          </a:xfrm>
          <a:prstGeom prst="rect">
            <a:avLst/>
          </a:prstGeom>
        </p:spPr>
        <p:txBody>
          <a:bodyPr wrap="square">
            <a:spAutoFit/>
          </a:bodyPr>
          <a:lstStyle/>
          <a:p>
            <a:pPr lvl="0" algn="just"/>
            <a:r>
              <a:rPr lang="fr-FR" sz="2000" b="1" dirty="0">
                <a:solidFill>
                  <a:srgbClr val="FFCF00"/>
                </a:solidFill>
              </a:rPr>
              <a:t>B	</a:t>
            </a:r>
            <a:r>
              <a:rPr lang="fr-FR" sz="1801" b="1" dirty="0">
                <a:solidFill>
                  <a:schemeClr val="bg1"/>
                </a:solidFill>
              </a:rPr>
              <a:t>Les plus values sur des placements financiers</a:t>
            </a:r>
            <a:endParaRPr lang="fr-FR" sz="1801" b="1" dirty="0">
              <a:solidFill>
                <a:schemeClr val="bg1"/>
              </a:solidFill>
            </a:endParaRPr>
          </a:p>
        </p:txBody>
      </p:sp>
      <p:sp>
        <p:nvSpPr>
          <p:cNvPr id="11" name="Rectangle 10"/>
          <p:cNvSpPr/>
          <p:nvPr/>
        </p:nvSpPr>
        <p:spPr>
          <a:xfrm>
            <a:off x="718458" y="5632448"/>
            <a:ext cx="3461657" cy="646587"/>
          </a:xfrm>
          <a:prstGeom prst="rect">
            <a:avLst/>
          </a:prstGeom>
        </p:spPr>
        <p:txBody>
          <a:bodyPr wrap="square">
            <a:spAutoFit/>
          </a:bodyPr>
          <a:lstStyle/>
          <a:p>
            <a:pPr lvl="0"/>
            <a:r>
              <a:rPr lang="fr-FR" sz="1801" b="1" dirty="0">
                <a:solidFill>
                  <a:srgbClr val="FFCF00"/>
                </a:solidFill>
              </a:rPr>
              <a:t>C</a:t>
            </a:r>
            <a:r>
              <a:rPr lang="fr-FR" sz="1801" b="1" dirty="0">
                <a:solidFill>
                  <a:schemeClr val="bg1"/>
                </a:solidFill>
              </a:rPr>
              <a:t>       La revente de matériel                   </a:t>
            </a:r>
            <a:r>
              <a:rPr lang="fr-FR" sz="1801" b="1" dirty="0" err="1"/>
              <a:t>kkkkk</a:t>
            </a:r>
            <a:r>
              <a:rPr lang="fr-FR" sz="1801" b="1" dirty="0" err="1">
                <a:solidFill>
                  <a:schemeClr val="bg1"/>
                </a:solidFill>
              </a:rPr>
              <a:t>et</a:t>
            </a:r>
            <a:r>
              <a:rPr lang="fr-FR" sz="1801" b="1" dirty="0">
                <a:solidFill>
                  <a:schemeClr val="bg1"/>
                </a:solidFill>
              </a:rPr>
              <a:t> de biens immobiliers</a:t>
            </a:r>
            <a:endParaRPr lang="fr-FR" sz="1801" b="1" dirty="0">
              <a:solidFill>
                <a:schemeClr val="bg1"/>
              </a:solidFill>
            </a:endParaRPr>
          </a:p>
        </p:txBody>
      </p:sp>
      <p:sp>
        <p:nvSpPr>
          <p:cNvPr id="2" name="Rectangle 1"/>
          <p:cNvSpPr/>
          <p:nvPr/>
        </p:nvSpPr>
        <p:spPr>
          <a:xfrm>
            <a:off x="5723365" y="5747713"/>
            <a:ext cx="330540" cy="369460"/>
          </a:xfrm>
          <a:prstGeom prst="rect">
            <a:avLst/>
          </a:prstGeom>
        </p:spPr>
        <p:txBody>
          <a:bodyPr wrap="none">
            <a:spAutoFit/>
          </a:bodyPr>
          <a:lstStyle/>
          <a:p>
            <a:r>
              <a:rPr lang="fr-FR" sz="1801" b="1" dirty="0">
                <a:solidFill>
                  <a:srgbClr val="FFCF00"/>
                </a:solidFill>
              </a:rPr>
              <a:t>D</a:t>
            </a:r>
            <a:endParaRPr lang="fr-FR" sz="1801" dirty="0"/>
          </a:p>
        </p:txBody>
      </p:sp>
      <p:pic>
        <p:nvPicPr>
          <p:cNvPr id="21" name="Imag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374" y="5589346"/>
            <a:ext cx="4162437" cy="692150"/>
          </a:xfrm>
          <a:prstGeom prst="rect">
            <a:avLst/>
          </a:prstGeom>
        </p:spPr>
      </p:pic>
      <p:sp>
        <p:nvSpPr>
          <p:cNvPr id="19" name="Rectangle 18"/>
          <p:cNvSpPr/>
          <p:nvPr/>
        </p:nvSpPr>
        <p:spPr>
          <a:xfrm>
            <a:off x="5780707" y="5639993"/>
            <a:ext cx="3408212" cy="584775"/>
          </a:xfrm>
          <a:prstGeom prst="rect">
            <a:avLst/>
          </a:prstGeom>
        </p:spPr>
        <p:txBody>
          <a:bodyPr wrap="square">
            <a:spAutoFit/>
          </a:bodyPr>
          <a:lstStyle/>
          <a:p>
            <a:pPr lvl="0" algn="ctr"/>
            <a:r>
              <a:rPr lang="fr-FR" sz="1600" b="1" dirty="0">
                <a:solidFill>
                  <a:schemeClr val="bg1"/>
                </a:solidFill>
              </a:rPr>
              <a:t>Des prestations et </a:t>
            </a:r>
          </a:p>
          <a:p>
            <a:pPr lvl="0" algn="ctr"/>
            <a:r>
              <a:rPr lang="fr-FR" sz="1600" b="1" dirty="0">
                <a:solidFill>
                  <a:schemeClr val="bg1"/>
                </a:solidFill>
              </a:rPr>
              <a:t>     Interventions plus nombreuses</a:t>
            </a:r>
            <a:endParaRPr lang="fr-FR" sz="1600" b="1" dirty="0">
              <a:solidFill>
                <a:schemeClr val="bg1"/>
              </a:solidFill>
            </a:endParaRP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607" y="64751"/>
            <a:ext cx="2628041" cy="2667804"/>
          </a:xfrm>
          <a:prstGeom prst="rect">
            <a:avLst/>
          </a:prstGeom>
        </p:spPr>
      </p:pic>
      <p:sp>
        <p:nvSpPr>
          <p:cNvPr id="15" name="Rectangle 14"/>
          <p:cNvSpPr/>
          <p:nvPr/>
        </p:nvSpPr>
        <p:spPr>
          <a:xfrm>
            <a:off x="3990058" y="927477"/>
            <a:ext cx="1714059" cy="923458"/>
          </a:xfrm>
          <a:prstGeom prst="rect">
            <a:avLst/>
          </a:prstGeom>
        </p:spPr>
        <p:txBody>
          <a:bodyPr wrap="square">
            <a:spAutoFit/>
          </a:bodyPr>
          <a:lstStyle/>
          <a:p>
            <a:pPr lvl="0" algn="just"/>
            <a:r>
              <a:rPr lang="fr-FR" sz="5401" b="1" dirty="0">
                <a:solidFill>
                  <a:schemeClr val="bg1"/>
                </a:solidFill>
              </a:rPr>
              <a:t>PIN’S</a:t>
            </a:r>
            <a:endParaRPr lang="fr-FR" sz="5401" b="1" dirty="0">
              <a:solidFill>
                <a:schemeClr val="bg1"/>
              </a:solidFill>
            </a:endParaRPr>
          </a:p>
        </p:txBody>
      </p:sp>
      <p:sp>
        <p:nvSpPr>
          <p:cNvPr id="16" name="ZoneTexte 15"/>
          <p:cNvSpPr txBox="1"/>
          <p:nvPr/>
        </p:nvSpPr>
        <p:spPr>
          <a:xfrm>
            <a:off x="105184" y="6516939"/>
            <a:ext cx="9638256" cy="246349"/>
          </a:xfrm>
          <a:prstGeom prst="rect">
            <a:avLst/>
          </a:prstGeom>
          <a:noFill/>
        </p:spPr>
        <p:txBody>
          <a:bodyPr wrap="square" rtlCol="0">
            <a:spAutoFit/>
          </a:bodyPr>
          <a:lstStyle/>
          <a:p>
            <a:pPr algn="ctr"/>
            <a:r>
              <a:rPr lang="fr-FR" sz="1001" dirty="0">
                <a:solidFill>
                  <a:schemeClr val="bg1"/>
                </a:solidFill>
              </a:rPr>
              <a:t>Ressource proposée par le Réseau des Centres Sociaux et Socioculturels de </a:t>
            </a:r>
            <a:r>
              <a:rPr lang="fr-FR" sz="1001" dirty="0" smtClean="0">
                <a:solidFill>
                  <a:schemeClr val="bg1"/>
                </a:solidFill>
              </a:rPr>
              <a:t>Loire-Atlantique – chmission.federation44@gmail.com</a:t>
            </a:r>
            <a:endParaRPr lang="fr-FR" sz="1001" dirty="0">
              <a:solidFill>
                <a:schemeClr val="bg1"/>
              </a:solidFill>
            </a:endParaRPr>
          </a:p>
        </p:txBody>
      </p:sp>
    </p:spTree>
    <p:extLst>
      <p:ext uri="{BB962C8B-B14F-4D97-AF65-F5344CB8AC3E}">
        <p14:creationId xmlns:p14="http://schemas.microsoft.com/office/powerpoint/2010/main" val="15663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1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www.aacounty.org/sebin/l/a/page-background-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906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25776"/>
            <a:ext cx="9906000" cy="3596498"/>
          </a:xfrm>
          <a:prstGeom prst="rect">
            <a:avLst/>
          </a:prstGeom>
        </p:spPr>
      </p:pic>
      <p:sp>
        <p:nvSpPr>
          <p:cNvPr id="7" name="Rectangle 6"/>
          <p:cNvSpPr/>
          <p:nvPr/>
        </p:nvSpPr>
        <p:spPr>
          <a:xfrm>
            <a:off x="1380674" y="3270993"/>
            <a:ext cx="7144657" cy="461665"/>
          </a:xfrm>
          <a:prstGeom prst="rect">
            <a:avLst/>
          </a:prstGeom>
        </p:spPr>
        <p:txBody>
          <a:bodyPr wrap="square">
            <a:spAutoFit/>
          </a:bodyPr>
          <a:lstStyle/>
          <a:p>
            <a:pPr lvl="0" algn="ctr"/>
            <a:r>
              <a:rPr lang="fr-FR" sz="2400" dirty="0">
                <a:solidFill>
                  <a:schemeClr val="bg1"/>
                </a:solidFill>
              </a:rPr>
              <a:t>Comment se porte la trésorerie de la Fédération ? </a:t>
            </a:r>
            <a:endParaRPr lang="fr-FR" sz="2400" dirty="0">
              <a:solidFill>
                <a:schemeClr val="bg1"/>
              </a:solidFill>
            </a:endParaRPr>
          </a:p>
        </p:txBody>
      </p:sp>
      <p:sp>
        <p:nvSpPr>
          <p:cNvPr id="9" name="Rectangle 8"/>
          <p:cNvSpPr/>
          <p:nvPr/>
        </p:nvSpPr>
        <p:spPr>
          <a:xfrm>
            <a:off x="718459" y="4788718"/>
            <a:ext cx="3461657" cy="400110"/>
          </a:xfrm>
          <a:prstGeom prst="rect">
            <a:avLst/>
          </a:prstGeom>
        </p:spPr>
        <p:txBody>
          <a:bodyPr wrap="square">
            <a:spAutoFit/>
          </a:bodyPr>
          <a:lstStyle/>
          <a:p>
            <a:pPr lvl="0" algn="just"/>
            <a:r>
              <a:rPr lang="fr-FR" sz="2000" b="1" dirty="0">
                <a:solidFill>
                  <a:srgbClr val="FFCF00"/>
                </a:solidFill>
              </a:rPr>
              <a:t>A</a:t>
            </a:r>
            <a:r>
              <a:rPr lang="fr-FR" sz="2000" b="1" dirty="0">
                <a:solidFill>
                  <a:schemeClr val="bg1"/>
                </a:solidFill>
              </a:rPr>
              <a:t>               C’est la crise !</a:t>
            </a:r>
            <a:endParaRPr lang="fr-FR" sz="2000" b="1" dirty="0">
              <a:solidFill>
                <a:schemeClr val="bg1"/>
              </a:solidFill>
            </a:endParaRPr>
          </a:p>
        </p:txBody>
      </p:sp>
      <p:sp>
        <p:nvSpPr>
          <p:cNvPr id="10" name="Rectangle 9"/>
          <p:cNvSpPr/>
          <p:nvPr/>
        </p:nvSpPr>
        <p:spPr>
          <a:xfrm>
            <a:off x="5564631" y="4665206"/>
            <a:ext cx="3526974" cy="646587"/>
          </a:xfrm>
          <a:prstGeom prst="rect">
            <a:avLst/>
          </a:prstGeom>
        </p:spPr>
        <p:txBody>
          <a:bodyPr wrap="square">
            <a:spAutoFit/>
          </a:bodyPr>
          <a:lstStyle/>
          <a:p>
            <a:pPr lvl="0" algn="ctr"/>
            <a:r>
              <a:rPr lang="fr-FR" sz="1801" b="1" dirty="0">
                <a:solidFill>
                  <a:srgbClr val="FFCF00"/>
                </a:solidFill>
              </a:rPr>
              <a:t>B   </a:t>
            </a:r>
            <a:r>
              <a:rPr lang="fr-FR" sz="1801" b="1" dirty="0">
                <a:solidFill>
                  <a:schemeClr val="bg1"/>
                </a:solidFill>
              </a:rPr>
              <a:t>Aucune idée, personne veut s’occuper de la compta …</a:t>
            </a:r>
            <a:endParaRPr lang="fr-FR" sz="1801" b="1" dirty="0">
              <a:solidFill>
                <a:schemeClr val="bg1"/>
              </a:solidFill>
            </a:endParaRPr>
          </a:p>
        </p:txBody>
      </p:sp>
      <p:sp>
        <p:nvSpPr>
          <p:cNvPr id="11" name="Rectangle 10"/>
          <p:cNvSpPr/>
          <p:nvPr/>
        </p:nvSpPr>
        <p:spPr>
          <a:xfrm>
            <a:off x="416314" y="5754713"/>
            <a:ext cx="3461657" cy="400110"/>
          </a:xfrm>
          <a:prstGeom prst="rect">
            <a:avLst/>
          </a:prstGeom>
        </p:spPr>
        <p:txBody>
          <a:bodyPr wrap="square">
            <a:spAutoFit/>
          </a:bodyPr>
          <a:lstStyle/>
          <a:p>
            <a:pPr lvl="0" algn="ctr"/>
            <a:r>
              <a:rPr lang="fr-FR" sz="2000" b="1" dirty="0">
                <a:solidFill>
                  <a:srgbClr val="FFCF00"/>
                </a:solidFill>
              </a:rPr>
              <a:t>C</a:t>
            </a:r>
            <a:r>
              <a:rPr lang="fr-FR" sz="2000" b="1" dirty="0">
                <a:solidFill>
                  <a:schemeClr val="bg1"/>
                </a:solidFill>
              </a:rPr>
              <a:t>        </a:t>
            </a:r>
            <a:r>
              <a:rPr lang="fr-FR" sz="1801" b="1" dirty="0">
                <a:solidFill>
                  <a:schemeClr val="bg1"/>
                </a:solidFill>
              </a:rPr>
              <a:t> Tout va bien, on gère !</a:t>
            </a:r>
            <a:endParaRPr lang="fr-FR" sz="2000" b="1" dirty="0">
              <a:solidFill>
                <a:schemeClr val="bg1"/>
              </a:solidFill>
            </a:endParaRPr>
          </a:p>
        </p:txBody>
      </p:sp>
      <p:sp>
        <p:nvSpPr>
          <p:cNvPr id="12" name="Rectangle 11"/>
          <p:cNvSpPr/>
          <p:nvPr/>
        </p:nvSpPr>
        <p:spPr>
          <a:xfrm>
            <a:off x="5348617" y="5602596"/>
            <a:ext cx="3526974" cy="923714"/>
          </a:xfrm>
          <a:prstGeom prst="rect">
            <a:avLst/>
          </a:prstGeom>
        </p:spPr>
        <p:txBody>
          <a:bodyPr wrap="square">
            <a:spAutoFit/>
          </a:bodyPr>
          <a:lstStyle/>
          <a:p>
            <a:pPr lvl="0" algn="ctr"/>
            <a:r>
              <a:rPr lang="fr-FR" sz="1801" b="1" dirty="0">
                <a:solidFill>
                  <a:srgbClr val="FFCF00"/>
                </a:solidFill>
              </a:rPr>
              <a:t>D   </a:t>
            </a:r>
            <a:r>
              <a:rPr lang="fr-FR" sz="1801" b="1" dirty="0">
                <a:solidFill>
                  <a:schemeClr val="bg1"/>
                </a:solidFill>
              </a:rPr>
              <a:t>Trop d’argent à ne plus </a:t>
            </a:r>
          </a:p>
          <a:p>
            <a:pPr lvl="0" algn="ctr"/>
            <a:r>
              <a:rPr lang="fr-FR" sz="1801" b="1" dirty="0">
                <a:solidFill>
                  <a:schemeClr val="bg1"/>
                </a:solidFill>
              </a:rPr>
              <a:t> </a:t>
            </a:r>
            <a:r>
              <a:rPr lang="fr-FR" sz="1801" b="1" dirty="0">
                <a:solidFill>
                  <a:schemeClr val="bg1"/>
                </a:solidFill>
              </a:rPr>
              <a:t>            savoir quoi en faire !       </a:t>
            </a:r>
            <a:r>
              <a:rPr lang="fr-FR" sz="1801" b="1" dirty="0">
                <a:solidFill>
                  <a:srgbClr val="FFCF00"/>
                </a:solidFill>
              </a:rPr>
              <a:t>	</a:t>
            </a:r>
            <a:endParaRPr lang="fr-FR" sz="1801" b="1" dirty="0">
              <a:solidFill>
                <a:schemeClr val="bg1"/>
              </a:solidFill>
            </a:endParaRP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44" y="5590404"/>
            <a:ext cx="4162437" cy="692150"/>
          </a:xfrm>
          <a:prstGeom prst="rect">
            <a:avLst/>
          </a:prstGeom>
        </p:spPr>
      </p:pic>
      <p:sp>
        <p:nvSpPr>
          <p:cNvPr id="18" name="Rectangle 17"/>
          <p:cNvSpPr/>
          <p:nvPr/>
        </p:nvSpPr>
        <p:spPr>
          <a:xfrm>
            <a:off x="645305" y="5694475"/>
            <a:ext cx="3408212" cy="461665"/>
          </a:xfrm>
          <a:prstGeom prst="rect">
            <a:avLst/>
          </a:prstGeom>
        </p:spPr>
        <p:txBody>
          <a:bodyPr wrap="square">
            <a:spAutoFit/>
          </a:bodyPr>
          <a:lstStyle/>
          <a:p>
            <a:pPr lvl="0" algn="ctr"/>
            <a:r>
              <a:rPr lang="fr-FR" sz="2400" b="1" dirty="0">
                <a:solidFill>
                  <a:srgbClr val="FFCF00"/>
                </a:solidFill>
              </a:rPr>
              <a:t>C</a:t>
            </a:r>
            <a:r>
              <a:rPr lang="fr-FR" sz="2400" b="1" dirty="0">
                <a:solidFill>
                  <a:schemeClr val="bg1"/>
                </a:solidFill>
              </a:rPr>
              <a:t>        </a:t>
            </a:r>
            <a:r>
              <a:rPr lang="fr-FR" sz="2000" b="1" dirty="0">
                <a:solidFill>
                  <a:schemeClr val="bg1"/>
                </a:solidFill>
              </a:rPr>
              <a:t> Tout va bien, on gère !</a:t>
            </a:r>
            <a:endParaRPr lang="fr-FR" sz="2400" b="1" dirty="0">
              <a:solidFill>
                <a:schemeClr val="bg1"/>
              </a:solidFill>
            </a:endParaRP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607" y="64751"/>
            <a:ext cx="2628041" cy="2667804"/>
          </a:xfrm>
          <a:prstGeom prst="rect">
            <a:avLst/>
          </a:prstGeom>
        </p:spPr>
      </p:pic>
      <p:sp>
        <p:nvSpPr>
          <p:cNvPr id="15" name="Rectangle 14"/>
          <p:cNvSpPr/>
          <p:nvPr/>
        </p:nvSpPr>
        <p:spPr>
          <a:xfrm>
            <a:off x="3990058" y="927477"/>
            <a:ext cx="1714059" cy="923458"/>
          </a:xfrm>
          <a:prstGeom prst="rect">
            <a:avLst/>
          </a:prstGeom>
        </p:spPr>
        <p:txBody>
          <a:bodyPr wrap="square">
            <a:spAutoFit/>
          </a:bodyPr>
          <a:lstStyle/>
          <a:p>
            <a:pPr lvl="0" algn="just"/>
            <a:r>
              <a:rPr lang="fr-FR" sz="5401" b="1" dirty="0">
                <a:solidFill>
                  <a:schemeClr val="bg1"/>
                </a:solidFill>
              </a:rPr>
              <a:t>PIN’S</a:t>
            </a:r>
            <a:endParaRPr lang="fr-FR" sz="5401" b="1" dirty="0">
              <a:solidFill>
                <a:schemeClr val="bg1"/>
              </a:solidFill>
            </a:endParaRPr>
          </a:p>
        </p:txBody>
      </p:sp>
      <p:sp>
        <p:nvSpPr>
          <p:cNvPr id="17" name="ZoneTexte 16"/>
          <p:cNvSpPr txBox="1"/>
          <p:nvPr/>
        </p:nvSpPr>
        <p:spPr>
          <a:xfrm>
            <a:off x="105184" y="6516939"/>
            <a:ext cx="9638256" cy="246349"/>
          </a:xfrm>
          <a:prstGeom prst="rect">
            <a:avLst/>
          </a:prstGeom>
          <a:noFill/>
        </p:spPr>
        <p:txBody>
          <a:bodyPr wrap="square" rtlCol="0">
            <a:spAutoFit/>
          </a:bodyPr>
          <a:lstStyle/>
          <a:p>
            <a:pPr algn="ctr"/>
            <a:r>
              <a:rPr lang="fr-FR" sz="1001" dirty="0">
                <a:solidFill>
                  <a:schemeClr val="bg1"/>
                </a:solidFill>
              </a:rPr>
              <a:t>Ressource proposée par le Réseau des Centres Sociaux et Socioculturels de </a:t>
            </a:r>
            <a:r>
              <a:rPr lang="fr-FR" sz="1001" dirty="0" smtClean="0">
                <a:solidFill>
                  <a:schemeClr val="bg1"/>
                </a:solidFill>
              </a:rPr>
              <a:t>Loire-Atlantique – chmission.federation44@gmail.com</a:t>
            </a:r>
            <a:endParaRPr lang="fr-FR" sz="1001" dirty="0">
              <a:solidFill>
                <a:schemeClr val="bg1"/>
              </a:solidFill>
            </a:endParaRPr>
          </a:p>
        </p:txBody>
      </p:sp>
    </p:spTree>
    <p:extLst>
      <p:ext uri="{BB962C8B-B14F-4D97-AF65-F5344CB8AC3E}">
        <p14:creationId xmlns:p14="http://schemas.microsoft.com/office/powerpoint/2010/main" val="21169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par>
                                <p:cTn id="24" presetID="9"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www.aacounty.org/sebin/l/a/page-background-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906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25776"/>
            <a:ext cx="9906000" cy="3596498"/>
          </a:xfrm>
          <a:prstGeom prst="rect">
            <a:avLst/>
          </a:prstGeom>
        </p:spPr>
      </p:pic>
      <p:sp>
        <p:nvSpPr>
          <p:cNvPr id="7" name="Rectangle 6"/>
          <p:cNvSpPr/>
          <p:nvPr/>
        </p:nvSpPr>
        <p:spPr>
          <a:xfrm>
            <a:off x="1380674" y="3085092"/>
            <a:ext cx="7144657" cy="830997"/>
          </a:xfrm>
          <a:prstGeom prst="rect">
            <a:avLst/>
          </a:prstGeom>
        </p:spPr>
        <p:txBody>
          <a:bodyPr wrap="square">
            <a:spAutoFit/>
          </a:bodyPr>
          <a:lstStyle/>
          <a:p>
            <a:pPr lvl="0" algn="ctr"/>
            <a:r>
              <a:rPr lang="fr-FR" sz="2400" dirty="0">
                <a:solidFill>
                  <a:schemeClr val="bg1"/>
                </a:solidFill>
              </a:rPr>
              <a:t>Au regard du budget prévisionnel 2018, selon vous, </a:t>
            </a:r>
          </a:p>
          <a:p>
            <a:pPr lvl="0" algn="ctr"/>
            <a:r>
              <a:rPr lang="fr-FR" sz="2400" dirty="0">
                <a:solidFill>
                  <a:schemeClr val="bg1"/>
                </a:solidFill>
              </a:rPr>
              <a:t> est-ce qu’un grand bouleversement est à prévoir ? </a:t>
            </a:r>
            <a:endParaRPr lang="fr-FR" sz="2400" dirty="0">
              <a:solidFill>
                <a:schemeClr val="bg1"/>
              </a:solidFill>
            </a:endParaRPr>
          </a:p>
        </p:txBody>
      </p:sp>
      <p:sp>
        <p:nvSpPr>
          <p:cNvPr id="10" name="Rectangle 9"/>
          <p:cNvSpPr/>
          <p:nvPr/>
        </p:nvSpPr>
        <p:spPr>
          <a:xfrm>
            <a:off x="5564631" y="4665206"/>
            <a:ext cx="3526974" cy="646587"/>
          </a:xfrm>
          <a:prstGeom prst="rect">
            <a:avLst/>
          </a:prstGeom>
        </p:spPr>
        <p:txBody>
          <a:bodyPr wrap="square">
            <a:spAutoFit/>
          </a:bodyPr>
          <a:lstStyle/>
          <a:p>
            <a:pPr lvl="0" algn="ctr"/>
            <a:r>
              <a:rPr lang="fr-FR" sz="1801" b="1" dirty="0">
                <a:solidFill>
                  <a:srgbClr val="FFCF00"/>
                </a:solidFill>
              </a:rPr>
              <a:t>B   </a:t>
            </a:r>
            <a:r>
              <a:rPr lang="fr-FR" sz="1801" b="1" dirty="0">
                <a:solidFill>
                  <a:schemeClr val="bg1"/>
                </a:solidFill>
              </a:rPr>
              <a:t>Oui, une baisse significative de nos soutiens.</a:t>
            </a:r>
            <a:endParaRPr lang="fr-FR" sz="1801" b="1" dirty="0">
              <a:solidFill>
                <a:schemeClr val="bg1"/>
              </a:solidFill>
            </a:endParaRP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14" y="4656772"/>
            <a:ext cx="4162437" cy="692150"/>
          </a:xfrm>
          <a:prstGeom prst="rect">
            <a:avLst/>
          </a:prstGeom>
        </p:spPr>
      </p:pic>
      <p:sp>
        <p:nvSpPr>
          <p:cNvPr id="12" name="Rectangle 11"/>
          <p:cNvSpPr/>
          <p:nvPr/>
        </p:nvSpPr>
        <p:spPr>
          <a:xfrm>
            <a:off x="5576251" y="5646883"/>
            <a:ext cx="3526974" cy="800604"/>
          </a:xfrm>
          <a:prstGeom prst="rect">
            <a:avLst/>
          </a:prstGeom>
        </p:spPr>
        <p:txBody>
          <a:bodyPr wrap="square">
            <a:spAutoFit/>
          </a:bodyPr>
          <a:lstStyle/>
          <a:p>
            <a:pPr lvl="0" algn="ctr"/>
            <a:r>
              <a:rPr lang="fr-FR" sz="1801" b="1" dirty="0">
                <a:solidFill>
                  <a:srgbClr val="FFCF00"/>
                </a:solidFill>
              </a:rPr>
              <a:t>D   </a:t>
            </a:r>
            <a:r>
              <a:rPr lang="fr-FR" sz="1401" b="1" dirty="0">
                <a:solidFill>
                  <a:schemeClr val="bg1"/>
                </a:solidFill>
              </a:rPr>
              <a:t>Oui, grâce à la hausse des cotisations de 323% (que vous allez voter tout à l’heure)</a:t>
            </a:r>
            <a:r>
              <a:rPr lang="fr-FR" sz="1401" b="1" dirty="0">
                <a:solidFill>
                  <a:srgbClr val="FFCF00"/>
                </a:solidFill>
              </a:rPr>
              <a:t>	</a:t>
            </a:r>
            <a:endParaRPr lang="fr-FR" sz="1401" b="1" dirty="0">
              <a:solidFill>
                <a:schemeClr val="bg1"/>
              </a:solidFill>
            </a:endParaRPr>
          </a:p>
        </p:txBody>
      </p:sp>
      <p:sp>
        <p:nvSpPr>
          <p:cNvPr id="11" name="Rectangle 10"/>
          <p:cNvSpPr/>
          <p:nvPr/>
        </p:nvSpPr>
        <p:spPr>
          <a:xfrm>
            <a:off x="416312" y="5754713"/>
            <a:ext cx="4140190" cy="400110"/>
          </a:xfrm>
          <a:prstGeom prst="rect">
            <a:avLst/>
          </a:prstGeom>
        </p:spPr>
        <p:txBody>
          <a:bodyPr wrap="square">
            <a:spAutoFit/>
          </a:bodyPr>
          <a:lstStyle/>
          <a:p>
            <a:pPr lvl="0" algn="ctr"/>
            <a:r>
              <a:rPr lang="fr-FR" sz="2000" b="1" dirty="0">
                <a:solidFill>
                  <a:srgbClr val="FFCF00"/>
                </a:solidFill>
              </a:rPr>
              <a:t>C</a:t>
            </a:r>
            <a:r>
              <a:rPr lang="fr-FR" sz="2000" b="1" dirty="0">
                <a:solidFill>
                  <a:schemeClr val="bg1"/>
                </a:solidFill>
              </a:rPr>
              <a:t>  </a:t>
            </a:r>
            <a:r>
              <a:rPr lang="fr-FR" sz="1801" b="1" dirty="0">
                <a:solidFill>
                  <a:schemeClr val="bg1"/>
                </a:solidFill>
              </a:rPr>
              <a:t>Oui, grâce à un donateur anonyme </a:t>
            </a:r>
            <a:endParaRPr lang="fr-FR" sz="2000" b="1" dirty="0">
              <a:solidFill>
                <a:schemeClr val="bg1"/>
              </a:solidFill>
            </a:endParaRPr>
          </a:p>
        </p:txBody>
      </p:sp>
      <p:sp>
        <p:nvSpPr>
          <p:cNvPr id="9" name="Rectangle 8"/>
          <p:cNvSpPr/>
          <p:nvPr/>
        </p:nvSpPr>
        <p:spPr>
          <a:xfrm>
            <a:off x="718459" y="4788720"/>
            <a:ext cx="3461657" cy="369460"/>
          </a:xfrm>
          <a:prstGeom prst="rect">
            <a:avLst/>
          </a:prstGeom>
        </p:spPr>
        <p:txBody>
          <a:bodyPr wrap="square">
            <a:spAutoFit/>
          </a:bodyPr>
          <a:lstStyle/>
          <a:p>
            <a:pPr lvl="0" algn="just"/>
            <a:r>
              <a:rPr lang="fr-FR" sz="1801" b="1" dirty="0">
                <a:solidFill>
                  <a:srgbClr val="FFCF00"/>
                </a:solidFill>
              </a:rPr>
              <a:t>A    </a:t>
            </a:r>
            <a:r>
              <a:rPr lang="fr-FR" sz="1801" b="1" dirty="0">
                <a:solidFill>
                  <a:schemeClr val="bg1"/>
                </a:solidFill>
              </a:rPr>
              <a:t>Non, pas de bouleversement</a:t>
            </a:r>
            <a:endParaRPr lang="fr-FR" sz="1801" b="1" dirty="0">
              <a:solidFill>
                <a:schemeClr val="bg1"/>
              </a:solidFill>
            </a:endParaRP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607" y="64751"/>
            <a:ext cx="2628041" cy="2667804"/>
          </a:xfrm>
          <a:prstGeom prst="rect">
            <a:avLst/>
          </a:prstGeom>
        </p:spPr>
      </p:pic>
      <p:sp>
        <p:nvSpPr>
          <p:cNvPr id="15" name="Rectangle 14"/>
          <p:cNvSpPr/>
          <p:nvPr/>
        </p:nvSpPr>
        <p:spPr>
          <a:xfrm>
            <a:off x="3990058" y="927477"/>
            <a:ext cx="1714059" cy="923458"/>
          </a:xfrm>
          <a:prstGeom prst="rect">
            <a:avLst/>
          </a:prstGeom>
        </p:spPr>
        <p:txBody>
          <a:bodyPr wrap="square">
            <a:spAutoFit/>
          </a:bodyPr>
          <a:lstStyle/>
          <a:p>
            <a:pPr lvl="0" algn="just"/>
            <a:r>
              <a:rPr lang="fr-FR" sz="5401" b="1" dirty="0">
                <a:solidFill>
                  <a:schemeClr val="bg1"/>
                </a:solidFill>
              </a:rPr>
              <a:t>PIN’S</a:t>
            </a:r>
            <a:endParaRPr lang="fr-FR" sz="5401" b="1" dirty="0">
              <a:solidFill>
                <a:schemeClr val="bg1"/>
              </a:solidFill>
            </a:endParaRPr>
          </a:p>
        </p:txBody>
      </p:sp>
      <p:sp>
        <p:nvSpPr>
          <p:cNvPr id="17" name="ZoneTexte 16"/>
          <p:cNvSpPr txBox="1"/>
          <p:nvPr/>
        </p:nvSpPr>
        <p:spPr>
          <a:xfrm>
            <a:off x="105184" y="6516939"/>
            <a:ext cx="9638256" cy="246349"/>
          </a:xfrm>
          <a:prstGeom prst="rect">
            <a:avLst/>
          </a:prstGeom>
          <a:noFill/>
        </p:spPr>
        <p:txBody>
          <a:bodyPr wrap="square" rtlCol="0">
            <a:spAutoFit/>
          </a:bodyPr>
          <a:lstStyle/>
          <a:p>
            <a:pPr algn="ctr"/>
            <a:r>
              <a:rPr lang="fr-FR" sz="1001" dirty="0">
                <a:solidFill>
                  <a:schemeClr val="bg1"/>
                </a:solidFill>
              </a:rPr>
              <a:t>Ressource proposée par le Réseau des Centres Sociaux et Socioculturels de </a:t>
            </a:r>
            <a:r>
              <a:rPr lang="fr-FR" sz="1001" dirty="0" smtClean="0">
                <a:solidFill>
                  <a:schemeClr val="bg1"/>
                </a:solidFill>
              </a:rPr>
              <a:t>Loire-Atlantique – chmission.federation44@gmail.com</a:t>
            </a:r>
            <a:endParaRPr lang="fr-FR" sz="1001" dirty="0">
              <a:solidFill>
                <a:schemeClr val="bg1"/>
              </a:solidFill>
            </a:endParaRPr>
          </a:p>
        </p:txBody>
      </p:sp>
    </p:spTree>
    <p:extLst>
      <p:ext uri="{BB962C8B-B14F-4D97-AF65-F5344CB8AC3E}">
        <p14:creationId xmlns:p14="http://schemas.microsoft.com/office/powerpoint/2010/main" val="3938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P spid="9" grpId="0"/>
      <p:bldP spid="15"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437</Words>
  <Application>Microsoft Macintosh PowerPoint</Application>
  <PresentationFormat>Format A4 (210 x 297 mm)</PresentationFormat>
  <Paragraphs>58</Paragraphs>
  <Slides>8</Slides>
  <Notes>3</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Calibri</vt:lpstr>
      <vt:lpstr>Calibri Light</vt:lpstr>
      <vt:lpstr>ＭＳ Ｐゴシック</vt:lpstr>
      <vt:lpstr>Arial</vt:lpstr>
      <vt:lpstr>Thème Office</vt:lpstr>
      <vt:lpstr>Cette ressource a été créée à l’occasion de l’AG de la Fédération des Centres sociaux de Loire-Atlantique, pour présenter de manière originale et ludique, le rapport financier.  Pour utiliser cette ressource, vous n’avez qu’a remplacer les questions et les réponses par les vôtres.  Si vous avez des questions, n’hésitez pas à contacter Maxime BEE, chargé de mission communication à la Fédération des Centres Sociaux de Loire-Atlantique (chmission.federation44@gmail.com)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 utiliser cette ressource, vous n’avez qu’a remplacer les questions et les réponses par les vôtres.  So </dc:title>
  <dc:creator>chmission.federation44@gmail.com</dc:creator>
  <cp:lastModifiedBy>chmission.federation44@gmail.com</cp:lastModifiedBy>
  <cp:revision>3</cp:revision>
  <dcterms:created xsi:type="dcterms:W3CDTF">2018-06-17T12:45:01Z</dcterms:created>
  <dcterms:modified xsi:type="dcterms:W3CDTF">2018-06-17T13:22:11Z</dcterms:modified>
</cp:coreProperties>
</file>